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2" r:id="rId2"/>
    <p:sldId id="293" r:id="rId3"/>
    <p:sldId id="294" r:id="rId4"/>
    <p:sldId id="281" r:id="rId5"/>
    <p:sldId id="296" r:id="rId6"/>
    <p:sldId id="298" r:id="rId7"/>
    <p:sldId id="295" r:id="rId8"/>
    <p:sldId id="297" r:id="rId9"/>
    <p:sldId id="28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pos="6675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7C"/>
    <a:srgbClr val="002E5E"/>
    <a:srgbClr val="738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8143" autoAdjust="0"/>
  </p:normalViewPr>
  <p:slideViewPr>
    <p:cSldViewPr snapToGrid="0">
      <p:cViewPr varScale="1">
        <p:scale>
          <a:sx n="89" d="100"/>
          <a:sy n="89" d="100"/>
        </p:scale>
        <p:origin x="1434" y="84"/>
      </p:cViewPr>
      <p:guideLst>
        <p:guide pos="1005"/>
        <p:guide pos="6675"/>
        <p:guide orient="horz" pos="1071"/>
        <p:guide orient="horz" pos="386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C76C398-5F0E-444E-9896-F16D6D2C4B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56FC4D-B945-4D36-B482-43F406269D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1B58-9561-46C7-B932-A956D0749FBB}" type="datetimeFigureOut">
              <a:rPr lang="fr-CH" smtClean="0"/>
              <a:t>16.11.2022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6C671F-AB0A-4B14-8860-CBF1F29861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4473CC-76B0-40F8-B5F6-90CFE31117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9F287-05DA-45FF-8382-F254E67F97D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83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9B6BC-D030-4BD1-AB5E-CDE229A43793}" type="datetimeFigureOut">
              <a:rPr lang="fr-CH" smtClean="0"/>
              <a:t>16.11.2022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1E9CB-165B-402B-A521-33D7C5C419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482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Utilisation de la 3D chez Groupe 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7336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CH" dirty="0"/>
              <a:t>Thèmes</a:t>
            </a:r>
          </a:p>
          <a:p>
            <a:pPr marL="171450" indent="-171450">
              <a:buFontTx/>
              <a:buChar char="-"/>
            </a:pPr>
            <a:r>
              <a:rPr lang="fr-CH" dirty="0"/>
              <a:t>Réseau de distribution électrique de Groupe E</a:t>
            </a:r>
          </a:p>
          <a:p>
            <a:pPr marL="171450" indent="-171450">
              <a:buFontTx/>
              <a:buChar char="-"/>
            </a:pPr>
            <a:r>
              <a:rPr lang="fr-CH" dirty="0"/>
              <a:t>Digitalisation 3D des lignes aériennes HT</a:t>
            </a:r>
          </a:p>
          <a:p>
            <a:pPr marL="171450" indent="-171450">
              <a:buFontTx/>
              <a:buChar char="-"/>
            </a:pPr>
            <a:r>
              <a:rPr lang="fr-CH" dirty="0"/>
              <a:t>Relevés 3D de fouilles avec KickTheMap</a:t>
            </a:r>
          </a:p>
          <a:p>
            <a:pPr marL="171450" indent="-171450">
              <a:buFontTx/>
              <a:buChar char="-"/>
            </a:pPr>
            <a:r>
              <a:rPr lang="fr-CH" dirty="0"/>
              <a:t>Réalité augmentée avec vGIS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274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Zone de desserte de Groupe E en vert: cantons de Fribourg, Neuchâtel, Vaud et un commune bernoise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9057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Digitalisation 3D des lignes aériennes HT:</a:t>
            </a:r>
          </a:p>
          <a:p>
            <a:pPr marL="171450" indent="-171450">
              <a:buFontTx/>
              <a:buChar char="-"/>
            </a:pPr>
            <a:r>
              <a:rPr lang="fr-CH" dirty="0"/>
              <a:t>Pourquoi: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La 3D devient de plus en plus importante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Mesures de distance câble-objet (e.g. maisons, terrain, végétation, etc.)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Simulations diverses</a:t>
            </a:r>
          </a:p>
          <a:p>
            <a:pPr marL="171450" lvl="0" indent="-171450">
              <a:buFontTx/>
              <a:buChar char="-"/>
            </a:pPr>
            <a:r>
              <a:rPr lang="fr-CH" dirty="0"/>
              <a:t>Lignes: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Données sources: lidar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Logiciels maître: PLS-CADD et EFC-400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Formats d’export: DXF 3D, XML</a:t>
            </a:r>
          </a:p>
          <a:p>
            <a:pPr marL="171450" lvl="0" indent="-171450">
              <a:buFontTx/>
              <a:buChar char="-"/>
            </a:pPr>
            <a:r>
              <a:rPr lang="fr-CH" dirty="0"/>
              <a:t>Mâts: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Données sources: PDF de vieux plans papier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Logiciels maître: </a:t>
            </a:r>
            <a:r>
              <a:rPr lang="fr-CH" dirty="0" err="1"/>
              <a:t>Solidworks</a:t>
            </a:r>
            <a:r>
              <a:rPr lang="fr-CH" dirty="0"/>
              <a:t> et Inventor</a:t>
            </a:r>
          </a:p>
          <a:p>
            <a:pPr marL="171450" lvl="0" indent="-171450">
              <a:buFontTx/>
              <a:buChar char="-"/>
            </a:pPr>
            <a:r>
              <a:rPr lang="fr-CH" dirty="0"/>
              <a:t>Représentations: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Aujourd’hui: InfraWorks, </a:t>
            </a:r>
            <a:r>
              <a:rPr lang="fr-CH" dirty="0" err="1"/>
              <a:t>GoogleEarth</a:t>
            </a:r>
            <a:r>
              <a:rPr lang="fr-CH" dirty="0"/>
              <a:t>, BIM</a:t>
            </a:r>
          </a:p>
          <a:p>
            <a:pPr marL="628650" lvl="1" indent="-171450">
              <a:buFontTx/>
              <a:buChar char="-"/>
            </a:pPr>
            <a:r>
              <a:rPr lang="fr-CH" dirty="0"/>
              <a:t>Demain: SIG 3D, BIM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997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Relevés 3D de fouilles avec KickTheMap</a:t>
            </a:r>
          </a:p>
          <a:p>
            <a:endParaRPr lang="fr-CH" dirty="0"/>
          </a:p>
          <a:p>
            <a:r>
              <a:rPr lang="fr-CH" dirty="0"/>
              <a:t>Pour pouvoir documenter correctement les conduites souterraines, celles-ci doivent être numérisées lorsque la route est ouverte. Cela se fait par photogrammétrie et le résultat est un fichier Lidar.</a:t>
            </a:r>
          </a:p>
          <a:p>
            <a:endParaRPr lang="fr-CH" dirty="0"/>
          </a:p>
          <a:p>
            <a:r>
              <a:rPr lang="fr-CH" dirty="0"/>
              <a:t>Ces fichiers sont enregistrés dans une bibliothèque et géoréférencés dans le SIG par des POI, des surfaces et des liens.</a:t>
            </a:r>
          </a:p>
          <a:p>
            <a:endParaRPr lang="fr-CH" dirty="0"/>
          </a:p>
          <a:p>
            <a:r>
              <a:rPr lang="fr-CH" dirty="0"/>
              <a:t>https://youtu.be/h0b0gixHEIM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276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Relevés 3D de fouilles avec KickTheMap</a:t>
            </a:r>
          </a:p>
          <a:p>
            <a:endParaRPr lang="fr-CH" dirty="0"/>
          </a:p>
          <a:p>
            <a:r>
              <a:rPr lang="fr-CH" dirty="0"/>
              <a:t>2 exemples issus de notre bibliothèque de projets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310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Réalité augmentée avec vGIS</a:t>
            </a:r>
          </a:p>
          <a:p>
            <a:r>
              <a:rPr lang="fr-CH" dirty="0"/>
              <a:t>Représentation de:</a:t>
            </a:r>
          </a:p>
          <a:p>
            <a:r>
              <a:rPr lang="fr-CH" dirty="0"/>
              <a:t>	- données WFS et DXF</a:t>
            </a:r>
          </a:p>
          <a:p>
            <a:r>
              <a:rPr lang="fr-CH" dirty="0"/>
              <a:t>	- données lidar (en réalité, un mesh au format DAE empaqueté dans un KMZ)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03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Des questions?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E9CB-165B-402B-A521-33D7C5C419F3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033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6CECF1E-8CE1-40C7-BCB5-2C20BD6C7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1"/>
            <a:ext cx="1472638" cy="4299708"/>
          </a:xfrm>
          <a:prstGeom prst="rect">
            <a:avLst/>
          </a:prstGeom>
        </p:spPr>
      </p:pic>
      <p:sp>
        <p:nvSpPr>
          <p:cNvPr id="4" name="Titre">
            <a:extLst>
              <a:ext uri="{FF2B5EF4-FFF2-40B4-BE49-F238E27FC236}">
                <a16:creationId xmlns:a16="http://schemas.microsoft.com/office/drawing/2014/main" id="{F01660B9-1591-492F-8C4B-199FAC0BF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9038" y="1165125"/>
            <a:ext cx="8245476" cy="1514825"/>
          </a:xfrm>
          <a:noFill/>
        </p:spPr>
        <p:txBody>
          <a:bodyPr lIns="648000" tIns="72000" rIns="72000" bIns="72000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r-FR" dirty="0" err="1"/>
              <a:t>Titel</a:t>
            </a:r>
            <a:r>
              <a:rPr lang="fr-FR" dirty="0"/>
              <a:t> </a:t>
            </a:r>
            <a:r>
              <a:rPr lang="fr-FR" dirty="0" err="1"/>
              <a:t>durch</a:t>
            </a:r>
            <a:r>
              <a:rPr lang="fr-FR" dirty="0"/>
              <a:t> </a:t>
            </a:r>
            <a:r>
              <a:rPr lang="fr-FR" dirty="0" err="1"/>
              <a:t>Klicken</a:t>
            </a:r>
            <a:r>
              <a:rPr lang="fr-FR" dirty="0"/>
              <a:t> </a:t>
            </a:r>
            <a:r>
              <a:rPr lang="fr-FR" dirty="0" err="1"/>
              <a:t>hinzufügen</a:t>
            </a:r>
            <a:endParaRPr lang="fr-CH" dirty="0"/>
          </a:p>
        </p:txBody>
      </p:sp>
      <p:sp>
        <p:nvSpPr>
          <p:cNvPr id="7" name="Sous-titre">
            <a:extLst>
              <a:ext uri="{FF2B5EF4-FFF2-40B4-BE49-F238E27FC236}">
                <a16:creationId xmlns:a16="http://schemas.microsoft.com/office/drawing/2014/main" id="{4FE6BA31-7964-43D9-AF2C-9978AD73F9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9039" y="2699443"/>
            <a:ext cx="8245546" cy="349702"/>
          </a:xfrm>
          <a:noFill/>
        </p:spPr>
        <p:txBody>
          <a:bodyPr lIns="648000" tIns="36000" rIns="72000" bIns="36000" anchor="ctr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Untertitel durch Klicken hinzufügen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DDC051E-F2DC-4C7A-889A-15C88B3A37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964" y="5350817"/>
            <a:ext cx="8245546" cy="180000"/>
          </a:xfrm>
        </p:spPr>
        <p:txBody>
          <a:bodyPr lIns="648000" tIns="0" rIns="7200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Datum einfügen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71BFC1BD-9E60-4514-BD22-5E114D6C7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8964" y="5536482"/>
            <a:ext cx="8245546" cy="180000"/>
          </a:xfrm>
        </p:spPr>
        <p:txBody>
          <a:bodyPr lIns="648000" tIns="0" rIns="7200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Name einfügen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F61975A5-CA57-466E-9D52-E858ADA0F3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8964" y="5722147"/>
            <a:ext cx="8245546" cy="180000"/>
          </a:xfrm>
        </p:spPr>
        <p:txBody>
          <a:bodyPr lIns="648000" tIns="0" rIns="7200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Funktion einfügen</a:t>
            </a:r>
          </a:p>
        </p:txBody>
      </p:sp>
      <p:sp>
        <p:nvSpPr>
          <p:cNvPr id="21" name="Espace réservé du texte 17">
            <a:extLst>
              <a:ext uri="{FF2B5EF4-FFF2-40B4-BE49-F238E27FC236}">
                <a16:creationId xmlns:a16="http://schemas.microsoft.com/office/drawing/2014/main" id="{874FF361-8511-45B9-A656-D7867DA6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58964" y="5907813"/>
            <a:ext cx="8245546" cy="180000"/>
          </a:xfrm>
        </p:spPr>
        <p:txBody>
          <a:bodyPr lIns="648000" tIns="0" rIns="7200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Kontaktdaten einfügen</a:t>
            </a:r>
          </a:p>
        </p:txBody>
      </p:sp>
    </p:spTree>
    <p:extLst>
      <p:ext uri="{BB962C8B-B14F-4D97-AF65-F5344CB8AC3E}">
        <p14:creationId xmlns:p14="http://schemas.microsoft.com/office/powerpoint/2010/main" val="401483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4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>
            <a:extLst>
              <a:ext uri="{FF2B5EF4-FFF2-40B4-BE49-F238E27FC236}">
                <a16:creationId xmlns:a16="http://schemas.microsoft.com/office/drawing/2014/main" id="{08D42D7E-6A79-4F34-B91D-1EA5A79CA20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A70BD07-2EDC-46A5-B5E0-BAAB7DADF10C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6DCE257A-4085-40CB-AABD-70E61D938A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09348" y="6492875"/>
            <a:ext cx="4573304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02C8ADBE-4921-467B-B47B-F39BC6AD43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749FE5-13B2-4AAA-9A02-E10D0222D0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5438" y="0"/>
            <a:ext cx="10596562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8D195F-3CA8-46A7-B2FF-033A80D31B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3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2E5E"/>
              </a:gs>
              <a:gs pos="100000">
                <a:srgbClr val="003A7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192B80-FDEC-4C8C-B539-78BA2B10B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7" y="2903050"/>
            <a:ext cx="9001125" cy="486061"/>
          </a:xfrm>
          <a:prstGeom prst="rect">
            <a:avLst/>
          </a:prstGeom>
        </p:spPr>
      </p:pic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C1357CD-5A13-4B1D-B9D0-948AEF5F91C8}" type="datetime1">
              <a:rPr lang="fr-CH" smtClean="0"/>
              <a:t>16.11.2022</a:t>
            </a:fld>
            <a:endParaRPr lang="fr-CH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CH"/>
              <a:t>Fußzeile</a:t>
            </a:r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483689-D78F-4202-BB48-49B1F582E5AD}" type="slidenum">
              <a:rPr lang="fr-CH" smtClean="0"/>
              <a:t>‹N°›</a:t>
            </a:fld>
            <a:endParaRPr lang="fr-CH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8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2E5E"/>
              </a:gs>
              <a:gs pos="100000">
                <a:srgbClr val="003A7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3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397470-8091-4E70-8DAE-A28A2D55B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9517" y="2339607"/>
            <a:ext cx="9214996" cy="4247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Fügen Sie die Kapitel ein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1D5C3F-2C30-4542-9518-7AD1C820DDDD}"/>
              </a:ext>
            </a:extLst>
          </p:cNvPr>
          <p:cNvSpPr txBox="1"/>
          <p:nvPr userDrawn="1"/>
        </p:nvSpPr>
        <p:spPr>
          <a:xfrm>
            <a:off x="1487488" y="471250"/>
            <a:ext cx="471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Themen</a:t>
            </a:r>
            <a:endParaRPr lang="fr-CH" sz="2400" dirty="0">
              <a:solidFill>
                <a:schemeClr val="bg1"/>
              </a:solidFill>
            </a:endParaRP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4CCABC89-00D2-4987-B0A9-ECA9CDD4929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79425" y="6492875"/>
            <a:ext cx="931305" cy="216000"/>
          </a:xfrm>
        </p:spPr>
        <p:txBody>
          <a:bodyPr/>
          <a:lstStyle/>
          <a:p>
            <a:fld id="{BA9C9F7D-7521-4DCE-8112-F3DF3F278418}" type="datetime1">
              <a:rPr lang="fr-CH" smtClean="0"/>
              <a:t>16.11.2022</a:t>
            </a:fld>
            <a:endParaRPr lang="fr-CH"/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37E5C6CC-EBCD-4C01-8BD5-8993900FA1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/>
              <a:t>Fußzeile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A24CACFE-8AD5-4354-A6C4-2EF5884B7E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81270" y="6492875"/>
            <a:ext cx="931305" cy="216000"/>
          </a:xfrm>
        </p:spPr>
        <p:txBody>
          <a:bodyPr/>
          <a:lstStyle/>
          <a:p>
            <a:fld id="{33483689-D78F-4202-BB48-49B1F582E5AD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852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2E5E"/>
              </a:gs>
              <a:gs pos="100000">
                <a:srgbClr val="003A7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3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397470-8091-4E70-8DAE-A28A2D55B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8" y="2339607"/>
            <a:ext cx="9217025" cy="480131"/>
          </a:xfr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r>
              <a:rPr lang="de-CH" dirty="0"/>
              <a:t>Fügen Sie den Titel des Kapitels ein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6B190E-E465-45BA-BAB9-79107A7435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79425" y="6492875"/>
            <a:ext cx="931305" cy="216000"/>
          </a:xfrm>
        </p:spPr>
        <p:txBody>
          <a:bodyPr/>
          <a:lstStyle/>
          <a:p>
            <a:fld id="{5C33D4A1-213C-41C5-82B4-DC8FBD09BDBE}" type="datetime1">
              <a:rPr lang="fr-CH" smtClean="0"/>
              <a:t>16.11.2022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F9690A-C55D-4DD4-8C96-52533162FC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/>
              <a:t>Fußzeile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EE8441-E900-4804-95B0-57E7016C04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81270" y="6492875"/>
            <a:ext cx="931305" cy="216000"/>
          </a:xfrm>
        </p:spPr>
        <p:txBody>
          <a:bodyPr/>
          <a:lstStyle/>
          <a:p>
            <a:fld id="{33483689-D78F-4202-BB48-49B1F582E5AD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200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roi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E05E1E61-3058-440C-96AD-6BEF2C3F83C1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0781269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87487" y="475820"/>
            <a:ext cx="9217025" cy="865373"/>
          </a:xfr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Titel durch Klicken hinzufügen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297599-173C-46C7-A3EB-8A1503352B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9" y="1624728"/>
            <a:ext cx="9217024" cy="450460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de-CH" dirty="0"/>
              <a:t>Text durch Klicken hinzufügen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02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1005" userDrawn="1">
          <p15:clr>
            <a:srgbClr val="FBAE40"/>
          </p15:clr>
        </p15:guide>
        <p15:guide id="3" pos="6675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roir A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BC35DB-1D7A-49B0-ACDE-68FD961D67FE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87488" y="475820"/>
            <a:ext cx="9217025" cy="865373"/>
          </a:xfr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Titel durch Klicken hinzufügen</a:t>
            </a:r>
            <a:endParaRPr lang="fr-CH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99A25E-BA72-4807-BF0D-906AE99DC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pos="6675" userDrawn="1">
          <p15:clr>
            <a:srgbClr val="FBAE40"/>
          </p15:clr>
        </p15:guide>
        <p15:guide id="3" orient="horz" pos="1071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roir B image moye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C1423591-7B7F-4874-8C43-7CCF4C06D2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07375" y="0"/>
            <a:ext cx="3984625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ECF3055F-4168-4A56-95CB-217AA2C500FA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32564" y="6492875"/>
            <a:ext cx="4573304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  <a:endParaRPr lang="fr-CH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87488" y="475820"/>
            <a:ext cx="6118379" cy="865373"/>
          </a:xfr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Titel durch Klicken hinzufügen</a:t>
            </a:r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88E0EC-5047-4BB0-A941-2A446E275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B07BAB7-FC1B-48A4-B9A6-1C3C389A6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1624728"/>
            <a:ext cx="6118379" cy="450460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r>
              <a:rPr lang="de-CH" dirty="0"/>
              <a:t>Text durch Klicken hinzufügen</a:t>
            </a:r>
          </a:p>
          <a:p>
            <a:pPr lvl="2"/>
            <a:endParaRPr lang="fr-FR" dirty="0"/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E33E2C04-2344-4814-B7CC-5FA7276A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09874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1005" userDrawn="1">
          <p15:clr>
            <a:srgbClr val="FBAE40"/>
          </p15:clr>
        </p15:guide>
        <p15:guide id="3" orient="horz" pos="38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FBA6FEC-02BC-4457-8670-5E10FBFA924B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87488" y="475820"/>
            <a:ext cx="9217025" cy="865373"/>
          </a:xfr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Titel durch Klicken hinzufügen</a:t>
            </a:r>
            <a:endParaRPr lang="fr-CH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99A25E-BA72-4807-BF0D-906AE99DC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9E394F-18B8-4959-91AC-DA091CCB3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488" y="1360886"/>
            <a:ext cx="9217025" cy="33932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Entrez un descriptif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32F3FD-EE42-4A62-9C82-BCE137F1C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7487" y="6133855"/>
            <a:ext cx="9217025" cy="39528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e-CH" dirty="0"/>
              <a:t>Eventuell Notizen einfügen</a:t>
            </a:r>
          </a:p>
        </p:txBody>
      </p:sp>
    </p:spTree>
    <p:extLst>
      <p:ext uri="{BB962C8B-B14F-4D97-AF65-F5344CB8AC3E}">
        <p14:creationId xmlns:p14="http://schemas.microsoft.com/office/powerpoint/2010/main" val="138856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pos="6675" userDrawn="1">
          <p15:clr>
            <a:srgbClr val="FBAE40"/>
          </p15:clr>
        </p15:guide>
        <p15:guide id="3" orient="horz" pos="1071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  <p15:guide id="5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 larg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C1423591-7B7F-4874-8C43-7CCF4C06D2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700213"/>
            <a:ext cx="12192000" cy="5157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0BD68DC-4C10-42EB-9C22-22AE09DE4A30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809348" y="6492875"/>
            <a:ext cx="4573304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  <a:endParaRPr lang="fr-CH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487487" y="475820"/>
            <a:ext cx="9216000" cy="865373"/>
          </a:xfr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Titel durch Klicken hinzufügen</a:t>
            </a:r>
            <a:endParaRPr lang="fr-CH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88E0EC-5047-4BB0-A941-2A446E275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E33E2C04-2344-4814-B7CC-5FA7276A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80422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pos="1005">
          <p15:clr>
            <a:srgbClr val="FBAE40"/>
          </p15:clr>
        </p15:guide>
        <p15:guide id="3" orient="horz" pos="38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B60201-1899-4189-AA6C-6A2FDDE4B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25" y="0"/>
            <a:ext cx="622622" cy="1341192"/>
          </a:xfrm>
          <a:prstGeom prst="rect">
            <a:avLst/>
          </a:prstGeom>
        </p:spPr>
      </p:pic>
      <p:sp>
        <p:nvSpPr>
          <p:cNvPr id="5" name="Espace réservé de la date 6">
            <a:extLst>
              <a:ext uri="{FF2B5EF4-FFF2-40B4-BE49-F238E27FC236}">
                <a16:creationId xmlns:a16="http://schemas.microsoft.com/office/drawing/2014/main" id="{08D42D7E-6A79-4F34-B91D-1EA5A79CA20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9425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A70BD07-2EDC-46A5-B5E0-BAAB7DADF10C}" type="datetime1">
              <a:rPr lang="fr-CH" smtClean="0"/>
              <a:t>16.11.2022</a:t>
            </a:fld>
            <a:endParaRPr lang="fr-CH" dirty="0"/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6DCE257A-4085-40CB-AABD-70E61D938A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09348" y="6492875"/>
            <a:ext cx="4573304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02C8ADBE-4921-467B-B47B-F39BC6AD43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81270" y="6492875"/>
            <a:ext cx="931305" cy="21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5749FE5-13B2-4AAA-9A02-E10D0222D0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5438" y="0"/>
            <a:ext cx="10596562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683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333500" y="6492875"/>
            <a:ext cx="93130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fld id="{5FBE64F6-8AAF-4B93-A5EC-29E65518B130}" type="datetime1">
              <a:rPr lang="fr-CH" smtClean="0"/>
              <a:t>16.11.2022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32564" y="6492875"/>
            <a:ext cx="612687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fr-CH"/>
              <a:t>Fußzeile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927195" y="6492875"/>
            <a:ext cx="931305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6"/>
                </a:solidFill>
              </a:defRPr>
            </a:lvl1pPr>
          </a:lstStyle>
          <a:p>
            <a:fld id="{33483689-D78F-4202-BB48-49B1F582E5AD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475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2" r:id="rId2"/>
    <p:sldLayoutId id="2147483662" r:id="rId3"/>
    <p:sldLayoutId id="2147483653" r:id="rId4"/>
    <p:sldLayoutId id="2147483663" r:id="rId5"/>
    <p:sldLayoutId id="2147483664" r:id="rId6"/>
    <p:sldLayoutId id="2147483667" r:id="rId7"/>
    <p:sldLayoutId id="2147483666" r:id="rId8"/>
    <p:sldLayoutId id="2147483668" r:id="rId9"/>
    <p:sldLayoutId id="2147483669" r:id="rId10"/>
    <p:sldLayoutId id="214748365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05" userDrawn="1">
          <p15:clr>
            <a:srgbClr val="F26B43"/>
          </p15:clr>
        </p15:guide>
        <p15:guide id="2" pos="66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CDE2D-D7E8-4DF6-A23D-046F26F2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53D041-1A04-4B9D-8D0B-E0C794987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AGU-Forum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005869-AE14-4B72-AE90-7130915102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CH" dirty="0"/>
              <a:t>17. </a:t>
            </a:r>
            <a:r>
              <a:rPr lang="fr-CH" dirty="0" err="1"/>
              <a:t>November</a:t>
            </a:r>
            <a:r>
              <a:rPr lang="fr-CH" dirty="0"/>
              <a:t> 2022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1BF6A7-6486-462A-94D4-991E4B8C8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Daniel Appert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92521AD-A3F6-4F60-8984-F930FAD28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H" dirty="0" err="1"/>
              <a:t>Geomatikingenieur</a:t>
            </a:r>
            <a:r>
              <a:rPr lang="fr-CH" dirty="0"/>
              <a:t> &amp; </a:t>
            </a:r>
            <a:r>
              <a:rPr lang="fr-CH" dirty="0" err="1"/>
              <a:t>Projektmanager</a:t>
            </a:r>
            <a:endParaRPr lang="fr-CH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F7B9EE7-B156-4319-A9A3-EF67470C72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H" dirty="0"/>
              <a:t>daniel.appert@groupe-e.ch</a:t>
            </a:r>
          </a:p>
        </p:txBody>
      </p:sp>
    </p:spTree>
    <p:extLst>
      <p:ext uri="{BB962C8B-B14F-4D97-AF65-F5344CB8AC3E}">
        <p14:creationId xmlns:p14="http://schemas.microsoft.com/office/powerpoint/2010/main" val="301194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A76BD0C-D3FC-4B6D-BF2B-43F571B87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9517" y="2339607"/>
            <a:ext cx="9214996" cy="2369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err="1"/>
              <a:t>Stromversorgungsgebiet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3D-Digitalisierung von Hochspannungsfreileitungen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3D-Aufnahmen am offenen Graben mit KickTheMap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Augmented</a:t>
            </a:r>
            <a:r>
              <a:rPr lang="de-DE" dirty="0"/>
              <a:t> Reality mit vGIS</a:t>
            </a:r>
            <a:endParaRPr lang="fr-CH" dirty="0"/>
          </a:p>
          <a:p>
            <a:endParaRPr lang="fr-CH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332EA4-B828-43BC-A1BE-04905E93B01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AD7E39-2E3F-4F87-BEDB-03E52DCDFF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834E60-1BAC-4FC0-B7CB-18523E80C8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727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FBB76-70A2-402B-A446-8979CF9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7ACC86-9868-4AA1-A9F1-4D87116F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27D83-BCFB-447E-A8A7-63D5E88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660ACBF-2307-4968-AA7C-A6DD67C2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Stromversorgungsgebiet von Groupe E</a:t>
            </a:r>
            <a:endParaRPr lang="fr-CH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D1BBE8-9E22-4D57-AE0F-13314E33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0729" y="1341193"/>
            <a:ext cx="5809339" cy="48826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Kanton Freiburg ausser folgende Gebiete: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Blau, dunkel (BKW)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Blau, hell (IB-Murten)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Braun (GESA)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Rot (Romande Energie)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Kanton Neuenburg ausser folgende Gebiete: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Gelb (La </a:t>
            </a:r>
            <a:r>
              <a:rPr lang="de-CH" sz="1400" dirty="0" err="1"/>
              <a:t>Goule</a:t>
            </a:r>
            <a:r>
              <a:rPr lang="de-CH" sz="14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Rosa, dunkel (VITEOS)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Rosa, hell (ELI10)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Kanton Waadt in folgenden Gebiete: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Broye </a:t>
            </a:r>
            <a:r>
              <a:rPr lang="de-CH" sz="1400" dirty="0" err="1"/>
              <a:t>vaudoise</a:t>
            </a:r>
            <a:endParaRPr lang="de-CH" sz="1400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/>
              <a:t>Pays-</a:t>
            </a:r>
            <a:r>
              <a:rPr lang="de-CH" sz="1400" dirty="0" err="1"/>
              <a:t>d’Enhaut</a:t>
            </a:r>
            <a:endParaRPr lang="de-CH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Kanton Bern in folgender Gemeinde: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de-CH" sz="1400" dirty="0" err="1"/>
              <a:t>Münchenwiler</a:t>
            </a:r>
            <a:endParaRPr lang="de-CH" sz="1400" dirty="0"/>
          </a:p>
          <a:p>
            <a:pPr lvl="1"/>
            <a:endParaRPr lang="de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BF04A0-F5ED-46D7-A2CA-E73C0872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069" y="1031657"/>
            <a:ext cx="4026852" cy="54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7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FBB76-70A2-402B-A446-8979CF9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7ACC86-9868-4AA1-A9F1-4D87116F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27D83-BCFB-447E-A8A7-63D5E88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660ACBF-2307-4968-AA7C-A6DD67C2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3D-Digitalisierung von Hochspannungsfreileitungen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D1BBE8-9E22-4D57-AE0F-13314E33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0471" y="1038688"/>
            <a:ext cx="5330562" cy="52724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b="1" dirty="0"/>
              <a:t>Warum?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3D wird immer wichtiger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Distanzen Kabel-Objekt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Simulationen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b="1" dirty="0"/>
              <a:t>Freileitungen: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Quelldaten: Lidar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Master-Software: PLS-CADD (Power Line Systems) &amp; EFC-400 (</a:t>
            </a:r>
            <a:r>
              <a:rPr lang="de-CH" sz="1600" dirty="0" err="1"/>
              <a:t>Narda</a:t>
            </a:r>
            <a:r>
              <a:rPr lang="de-CH" sz="1600" dirty="0"/>
              <a:t> STS)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 err="1"/>
              <a:t>Exportsformate</a:t>
            </a:r>
            <a:r>
              <a:rPr lang="de-CH" sz="1600" dirty="0"/>
              <a:t>: DXF 3D, XML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b="1" dirty="0"/>
              <a:t>Masten: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Quelldaten : alte Papierpläne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Master-Software: </a:t>
            </a:r>
            <a:r>
              <a:rPr lang="de-CH" sz="1600" dirty="0" err="1"/>
              <a:t>Solidworks</a:t>
            </a:r>
            <a:r>
              <a:rPr lang="de-CH" sz="1600" dirty="0"/>
              <a:t> (Dassault </a:t>
            </a:r>
            <a:r>
              <a:rPr lang="de-CH" sz="1600" dirty="0" err="1"/>
              <a:t>Systèmes</a:t>
            </a:r>
            <a:r>
              <a:rPr lang="de-CH" sz="1600" dirty="0"/>
              <a:t> &amp; Inventor (Autodesk)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800" b="1" dirty="0"/>
              <a:t>Darstellungen: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Heute: InfraWorks (Autodesk), Google Earth Pro, BIM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CH" sz="1600" dirty="0"/>
              <a:t>Morgen: 3D-GIS, BIM</a:t>
            </a:r>
          </a:p>
        </p:txBody>
      </p:sp>
      <p:pic>
        <p:nvPicPr>
          <p:cNvPr id="7" name="fly-over">
            <a:hlinkClick r:id="" action="ppaction://media"/>
            <a:extLst>
              <a:ext uri="{FF2B5EF4-FFF2-40B4-BE49-F238E27FC236}">
                <a16:creationId xmlns:a16="http://schemas.microsoft.com/office/drawing/2014/main" id="{E2765554-A33C-4783-BDFE-0A59CE18F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389" y="3530155"/>
            <a:ext cx="4943913" cy="27809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32EA05-1BA4-4071-8C42-C9E88FF9B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3" y="2095129"/>
            <a:ext cx="1690788" cy="3724183"/>
          </a:xfrm>
          <a:prstGeom prst="rect">
            <a:avLst/>
          </a:prstGeom>
        </p:spPr>
      </p:pic>
      <p:pic>
        <p:nvPicPr>
          <p:cNvPr id="10" name="Image 9" descr="90 - Google Earth extrait lignes 2">
            <a:extLst>
              <a:ext uri="{FF2B5EF4-FFF2-40B4-BE49-F238E27FC236}">
                <a16:creationId xmlns:a16="http://schemas.microsoft.com/office/drawing/2014/main" id="{30B56C20-6BD3-4536-933C-52AC191A01C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29134" b="6741"/>
          <a:stretch>
            <a:fillRect/>
          </a:stretch>
        </p:blipFill>
        <p:spPr bwMode="auto">
          <a:xfrm>
            <a:off x="8138764" y="993193"/>
            <a:ext cx="3747621" cy="24358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00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FBB76-70A2-402B-A446-8979CF9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7ACC86-9868-4AA1-A9F1-4D87116F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27D83-BCFB-447E-A8A7-63D5E88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660ACBF-2307-4968-AA7C-A6DD67C2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3D-Aufnahmen am offenen Graben mit KickTheMap</a:t>
            </a:r>
            <a:endParaRPr lang="fr-CH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D1BBE8-9E22-4D57-AE0F-13314E33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7487" y="1176695"/>
            <a:ext cx="3512350" cy="5205485"/>
          </a:xfrm>
        </p:spPr>
        <p:txBody>
          <a:bodyPr/>
          <a:lstStyle/>
          <a:p>
            <a:r>
              <a:rPr lang="de-CH" dirty="0"/>
              <a:t>Um die unterirdische Leitungen richtig dokumentieren zu können, müssen diese bei offener Strasse digitalisiert werden. Dies erfolgt per Fotogrammetrie und das Resultat ist eine Lidar-Datei.</a:t>
            </a:r>
          </a:p>
          <a:p>
            <a:endParaRPr lang="de-CH" dirty="0"/>
          </a:p>
          <a:p>
            <a:r>
              <a:rPr lang="de-CH" dirty="0"/>
              <a:t>Diese Dateien werden in eine Bibliothek gespeichert und im GIS per POI, Flächen und Links geografisch referenziert.</a:t>
            </a:r>
          </a:p>
        </p:txBody>
      </p:sp>
      <p:pic>
        <p:nvPicPr>
          <p:cNvPr id="7" name="ktm">
            <a:hlinkClick r:id="" action="ppaction://media"/>
            <a:extLst>
              <a:ext uri="{FF2B5EF4-FFF2-40B4-BE49-F238E27FC236}">
                <a16:creationId xmlns:a16="http://schemas.microsoft.com/office/drawing/2014/main" id="{B2F38C51-7DCD-4901-A2D7-FB5B9045E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5086" y="1550667"/>
            <a:ext cx="5791835" cy="3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FBB76-70A2-402B-A446-8979CF9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7ACC86-9868-4AA1-A9F1-4D87116F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27D83-BCFB-447E-A8A7-63D5E88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660ACBF-2307-4968-AA7C-A6DD67C2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3D-Aufnahmen am offenen Graben mit KickTheMap</a:t>
            </a:r>
            <a:endParaRPr lang="fr-CH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D1BBE8-9E22-4D57-AE0F-13314E33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7487" y="1176695"/>
            <a:ext cx="2073295" cy="3642731"/>
          </a:xfrm>
        </p:spPr>
        <p:txBody>
          <a:bodyPr/>
          <a:lstStyle/>
          <a:p>
            <a:r>
              <a:rPr lang="de-CH" dirty="0"/>
              <a:t>2 Beispiele aus unser Bibliothek (</a:t>
            </a:r>
            <a:r>
              <a:rPr lang="de-CH" dirty="0" err="1"/>
              <a:t>Auvernier</a:t>
            </a:r>
            <a:r>
              <a:rPr lang="de-CH" dirty="0"/>
              <a:t>)</a:t>
            </a:r>
          </a:p>
        </p:txBody>
      </p:sp>
      <p:pic>
        <p:nvPicPr>
          <p:cNvPr id="8" name="ktm_gre_cut">
            <a:hlinkClick r:id="" action="ppaction://media"/>
            <a:extLst>
              <a:ext uri="{FF2B5EF4-FFF2-40B4-BE49-F238E27FC236}">
                <a16:creationId xmlns:a16="http://schemas.microsoft.com/office/drawing/2014/main" id="{1A5EB8EB-FD7A-46E6-A089-1B08C6C74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0782" y="1176695"/>
            <a:ext cx="8326418" cy="468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FBB76-70A2-402B-A446-8979CF9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7ACC86-9868-4AA1-A9F1-4D87116F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27D83-BCFB-447E-A8A7-63D5E884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660ACBF-2307-4968-AA7C-A6DD67C2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Augmented</a:t>
            </a:r>
            <a:r>
              <a:rPr lang="de-DE" dirty="0"/>
              <a:t> Reality mit vGIS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5D1BBE8-9E22-4D57-AE0F-13314E33A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7489" y="1624729"/>
            <a:ext cx="3512350" cy="1171738"/>
          </a:xfrm>
        </p:spPr>
        <p:txBody>
          <a:bodyPr/>
          <a:lstStyle/>
          <a:p>
            <a:r>
              <a:rPr lang="fr-CH" dirty="0" err="1"/>
              <a:t>Darstellungen</a:t>
            </a:r>
            <a:r>
              <a:rPr lang="fr-CH" dirty="0"/>
              <a:t> von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WFS- </a:t>
            </a:r>
            <a:r>
              <a:rPr lang="fr-CH" dirty="0" err="1"/>
              <a:t>und</a:t>
            </a:r>
            <a:r>
              <a:rPr lang="fr-CH" dirty="0"/>
              <a:t> DXF-</a:t>
            </a:r>
            <a:r>
              <a:rPr lang="fr-CH" dirty="0" err="1"/>
              <a:t>Daten</a:t>
            </a:r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Lidar-</a:t>
            </a:r>
            <a:r>
              <a:rPr lang="fr-CH" dirty="0" err="1"/>
              <a:t>Daten</a:t>
            </a:r>
            <a:endParaRPr lang="fr-CH" dirty="0"/>
          </a:p>
          <a:p>
            <a:endParaRPr lang="fr-CH" dirty="0"/>
          </a:p>
        </p:txBody>
      </p:sp>
      <p:pic>
        <p:nvPicPr>
          <p:cNvPr id="7" name="vgis_wfs">
            <a:hlinkClick r:id="" action="ppaction://media"/>
            <a:extLst>
              <a:ext uri="{FF2B5EF4-FFF2-40B4-BE49-F238E27FC236}">
                <a16:creationId xmlns:a16="http://schemas.microsoft.com/office/drawing/2014/main" id="{034A8A43-4C46-428A-A795-FA043E1E8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117" y="2935972"/>
            <a:ext cx="5677094" cy="3193365"/>
          </a:xfrm>
          <a:prstGeom prst="rect">
            <a:avLst/>
          </a:prstGeom>
        </p:spPr>
      </p:pic>
      <p:pic>
        <p:nvPicPr>
          <p:cNvPr id="8" name="vgis_lidar">
            <a:hlinkClick r:id="" action="ppaction://media"/>
            <a:extLst>
              <a:ext uri="{FF2B5EF4-FFF2-40B4-BE49-F238E27FC236}">
                <a16:creationId xmlns:a16="http://schemas.microsoft.com/office/drawing/2014/main" id="{E836A185-AD9E-4AAD-9DF8-DAA66FAC5C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2472" y="2935972"/>
            <a:ext cx="5677094" cy="319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76F3B0-5BEF-44FD-80B9-95A8FB85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17.11.202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37FC68-189F-489C-86C5-79F3A467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AGU Forum – 3D-Anwendungen </a:t>
            </a:r>
            <a:r>
              <a:rPr lang="fr-CH" dirty="0" err="1"/>
              <a:t>bei</a:t>
            </a:r>
            <a:r>
              <a:rPr lang="fr-CH" dirty="0"/>
              <a:t> Groupe 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F0A892-7220-4EBC-A82D-7C17FA3E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3689-D78F-4202-BB48-49B1F582E5AD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4EE3D37-246D-4E4D-A9C9-ABB462A5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Fragen</a:t>
            </a:r>
            <a:r>
              <a:rPr lang="fr-CH" dirty="0"/>
              <a:t>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F5EB9C-8270-4F13-8265-AEE426E7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514350"/>
            <a:ext cx="58293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3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481735"/>
      </p:ext>
    </p:extLst>
  </p:cSld>
  <p:clrMapOvr>
    <a:masterClrMapping/>
  </p:clrMapOvr>
</p:sld>
</file>

<file path=ppt/theme/theme1.xml><?xml version="1.0" encoding="utf-8"?>
<a:theme xmlns:a="http://schemas.openxmlformats.org/drawingml/2006/main" name="Groupe E DE">
  <a:themeElements>
    <a:clrScheme name="Groupe E">
      <a:dk1>
        <a:sysClr val="windowText" lastClr="000000"/>
      </a:dk1>
      <a:lt1>
        <a:sysClr val="window" lastClr="FFFFFF"/>
      </a:lt1>
      <a:dk2>
        <a:srgbClr val="003A7C"/>
      </a:dk2>
      <a:lt2>
        <a:srgbClr val="FFFFFF"/>
      </a:lt2>
      <a:accent1>
        <a:srgbClr val="003A7C"/>
      </a:accent1>
      <a:accent2>
        <a:srgbClr val="0092D2"/>
      </a:accent2>
      <a:accent3>
        <a:srgbClr val="79C6C0"/>
      </a:accent3>
      <a:accent4>
        <a:srgbClr val="B7D696"/>
      </a:accent4>
      <a:accent5>
        <a:srgbClr val="F08794"/>
      </a:accent5>
      <a:accent6>
        <a:srgbClr val="9B9CA1"/>
      </a:accent6>
      <a:hlink>
        <a:srgbClr val="0092D2"/>
      </a:hlink>
      <a:folHlink>
        <a:srgbClr val="F0879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que DE 08" id="{86D798D8-DD6D-4CAC-91F3-C7AFCC5B4061}" vid="{B3471921-B58B-434E-8DB9-FD8E2536246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7288A9055FBF4DB1C10F419A517B91" ma:contentTypeVersion="9" ma:contentTypeDescription="Ein neues Dokument erstellen." ma:contentTypeScope="" ma:versionID="f30ee4e544dfd2ad4a57cd98142f5722">
  <xsd:schema xmlns:xsd="http://www.w3.org/2001/XMLSchema" xmlns:xs="http://www.w3.org/2001/XMLSchema" xmlns:p="http://schemas.microsoft.com/office/2006/metadata/properties" xmlns:ns2="cf7efd49-4256-4f8d-9f37-196cac24eafe" xmlns:ns3="bcd1e2d2-5d8e-44b0-be17-d6cf8e6148ff" targetNamespace="http://schemas.microsoft.com/office/2006/metadata/properties" ma:root="true" ma:fieldsID="ad53ff2223b0a37841e8ab0bb96de75e" ns2:_="" ns3:_="">
    <xsd:import namespace="cf7efd49-4256-4f8d-9f37-196cac24eafe"/>
    <xsd:import namespace="bcd1e2d2-5d8e-44b0-be17-d6cf8e61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efd49-4256-4f8d-9f37-196cac24e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3431b1a8-7e3a-44d5-aa3f-9f1e49a01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1e2d2-5d8e-44b0-be17-d6cf8e6148f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7efbf22-7fc9-457a-ac24-671c56f8b38a}" ma:internalName="TaxCatchAll" ma:showField="CatchAllData" ma:web="bcd1e2d2-5d8e-44b0-be17-d6cf8e61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7efd49-4256-4f8d-9f37-196cac24eafe">
      <Terms xmlns="http://schemas.microsoft.com/office/infopath/2007/PartnerControls"/>
    </lcf76f155ced4ddcb4097134ff3c332f>
    <TaxCatchAll xmlns="bcd1e2d2-5d8e-44b0-be17-d6cf8e6148ff" xsi:nil="true"/>
  </documentManagement>
</p:properties>
</file>

<file path=customXml/itemProps1.xml><?xml version="1.0" encoding="utf-8"?>
<ds:datastoreItem xmlns:ds="http://schemas.openxmlformats.org/officeDocument/2006/customXml" ds:itemID="{365C9BFB-0224-4188-A9EB-AC66D458291A}"/>
</file>

<file path=customXml/itemProps2.xml><?xml version="1.0" encoding="utf-8"?>
<ds:datastoreItem xmlns:ds="http://schemas.openxmlformats.org/officeDocument/2006/customXml" ds:itemID="{13ED67D6-D996-4F5C-A6B8-11A563325846}"/>
</file>

<file path=customXml/itemProps3.xml><?xml version="1.0" encoding="utf-8"?>
<ds:datastoreItem xmlns:ds="http://schemas.openxmlformats.org/officeDocument/2006/customXml" ds:itemID="{92A49E46-30A4-4A2D-A3E5-631CB6755C78}"/>
</file>

<file path=docProps/app.xml><?xml version="1.0" encoding="utf-8"?>
<Properties xmlns="http://schemas.openxmlformats.org/officeDocument/2006/extended-properties" xmlns:vt="http://schemas.openxmlformats.org/officeDocument/2006/docPropsVTypes">
  <Template>Groupe E_modele ppt_2020_DE</Template>
  <TotalTime>0</TotalTime>
  <Words>578</Words>
  <Application>Microsoft Office PowerPoint</Application>
  <PresentationFormat>Grand écran</PresentationFormat>
  <Paragraphs>117</Paragraphs>
  <Slides>9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Groupe E DE</vt:lpstr>
      <vt:lpstr>3D-Anwendungen bei Groupe E</vt:lpstr>
      <vt:lpstr>Présentation PowerPoint</vt:lpstr>
      <vt:lpstr>Stromversorgungsgebiet von Groupe E</vt:lpstr>
      <vt:lpstr>3D-Digitalisierung von Hochspannungsfreileitungen</vt:lpstr>
      <vt:lpstr>3D-Aufnahmen am offenen Graben mit KickTheMap</vt:lpstr>
      <vt:lpstr>3D-Aufnahmen am offenen Graben mit KickTheMap</vt:lpstr>
      <vt:lpstr>Augmented Reality mit vGIS</vt:lpstr>
      <vt:lpstr>Fragen?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3D-Anwendungen bei Groupe E</dc:title>
  <dc:creator>Appert Daniel</dc:creator>
  <cp:lastModifiedBy>Appert Daniel</cp:lastModifiedBy>
  <cp:revision>25</cp:revision>
  <dcterms:created xsi:type="dcterms:W3CDTF">2022-11-04T11:39:21Z</dcterms:created>
  <dcterms:modified xsi:type="dcterms:W3CDTF">2022-11-16T15:12:19Z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0x010100BA7288A9055FBF4DB1C10F419A517B91</vt:lpwstr>
  </property>
  <property fmtid="{D5CDD505-2E9C-101B-9397-08002B2CF9AE}" pid="3" name="MediaServiceImageTags">
    <vt:lpwstr/>
  </property>
</Properties>
</file>