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80" r:id="rId3"/>
    <p:sldId id="284" r:id="rId4"/>
    <p:sldId id="285" r:id="rId5"/>
    <p:sldId id="292" r:id="rId6"/>
    <p:sldId id="290" r:id="rId7"/>
    <p:sldId id="296" r:id="rId8"/>
    <p:sldId id="291" r:id="rId9"/>
    <p:sldId id="295" r:id="rId10"/>
    <p:sldId id="287" r:id="rId11"/>
    <p:sldId id="297" r:id="rId12"/>
    <p:sldId id="282" r:id="rId13"/>
  </p:sldIdLst>
  <p:sldSz cx="9144000" cy="5143500" type="screen16x9"/>
  <p:notesSz cx="6865938" cy="9998075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4" autoAdjust="0"/>
    <p:restoredTop sz="94660"/>
  </p:normalViewPr>
  <p:slideViewPr>
    <p:cSldViewPr snapToObjects="1" showGuides="1">
      <p:cViewPr varScale="1">
        <p:scale>
          <a:sx n="140" d="100"/>
          <a:sy n="140" d="100"/>
        </p:scale>
        <p:origin x="4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3454483-275F-44A5-847A-DB43A08EE3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DE3A0C-B4F8-45CC-ABC0-FED69B50A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789EC1D7-E62E-4978-9D98-163E19448B64}" type="datetimeFigureOut">
              <a:rPr lang="de-CH" smtClean="0"/>
              <a:t>16.11.2022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70B86C-6BD9-4E61-A273-8A393D93D7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21DEF1-DFE5-4F38-BF77-4D25CB25C5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E1F42B07-2669-43D1-81E9-A1E9FFBD2BA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821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77308AEC-3ECC-4C15-B191-7323CD49E445}" type="datetimeFigureOut">
              <a:rPr lang="de-CH" smtClean="0"/>
              <a:t>16.11.2022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CBC5B5A3-AEF8-4446-8885-BCE928EEAAF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081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stehen viele Fragen im raum, ich möchte die aus der Sicht der Netzdokumentation aufzeigen, das alles soll nicht </a:t>
            </a:r>
            <a:r>
              <a:rPr lang="de-DE" dirty="0" err="1"/>
              <a:t>heissen</a:t>
            </a:r>
            <a:r>
              <a:rPr lang="de-DE" dirty="0"/>
              <a:t>, das es keine Lösungen gibt, die Antworten müssen aber bekannt sein, bevor an eine Umsetzung angegangen werden soll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5B5A3-AEF8-4446-8885-BCE928EEAAFC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897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1C778-AA0E-4484-B462-FA43082E3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00" y="627460"/>
            <a:ext cx="8546410" cy="2035491"/>
          </a:xfrm>
        </p:spPr>
        <p:txBody>
          <a:bodyPr anchor="b"/>
          <a:lstStyle>
            <a:lvl1pPr algn="l">
              <a:lnSpc>
                <a:spcPts val="3750"/>
              </a:lnSpc>
              <a:defRPr sz="33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CF8E4E-307B-4928-968B-31AE01C1B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991" y="3035649"/>
            <a:ext cx="8532018" cy="1156281"/>
          </a:xfrm>
        </p:spPr>
        <p:txBody>
          <a:bodyPr/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99143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,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40059717-8961-4E21-A232-921718BAF54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54154" y="1222376"/>
            <a:ext cx="4183856" cy="32936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CH" dirty="0"/>
          </a:p>
        </p:txBody>
      </p:sp>
      <p:sp>
        <p:nvSpPr>
          <p:cNvPr id="19" name="Titel 15">
            <a:extLst>
              <a:ext uri="{FF2B5EF4-FFF2-40B4-BE49-F238E27FC236}">
                <a16:creationId xmlns:a16="http://schemas.microsoft.com/office/drawing/2014/main" id="{E8164131-7003-4278-9E41-DB08889E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253526"/>
            <a:ext cx="7776399" cy="64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06388" y="1222375"/>
            <a:ext cx="4183062" cy="32940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3457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EF2D9B9-13FB-414C-8C53-921986638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61" y="0"/>
            <a:ext cx="7094679" cy="51435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378A499-4602-410A-8704-B6603693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627459"/>
            <a:ext cx="7551930" cy="4266549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dirty="0"/>
              <a:t>Vielen Dank.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AA036F-AA06-468B-957D-18F8C0371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31" y="4802482"/>
            <a:ext cx="656902" cy="2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8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F2D9B9-13FB-414C-8C53-921986638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61" y="0"/>
            <a:ext cx="7094679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B1C778-AA0E-4484-B462-FA43082E3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00" y="627460"/>
            <a:ext cx="8546410" cy="2035491"/>
          </a:xfrm>
        </p:spPr>
        <p:txBody>
          <a:bodyPr anchor="b"/>
          <a:lstStyle>
            <a:lvl1pPr algn="l">
              <a:lnSpc>
                <a:spcPts val="3750"/>
              </a:lnSpc>
              <a:defRPr sz="33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CF8E4E-307B-4928-968B-31AE01C1B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991" y="3035649"/>
            <a:ext cx="8532018" cy="1158816"/>
          </a:xfrm>
        </p:spPr>
        <p:txBody>
          <a:bodyPr/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AA036F-AA06-468B-957D-18F8C0371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31" y="4802482"/>
            <a:ext cx="656902" cy="2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2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1052B-C2D3-4885-98DC-B4D4FAA04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952" y="1221581"/>
            <a:ext cx="8577058" cy="3294460"/>
          </a:xfrm>
        </p:spPr>
        <p:txBody>
          <a:bodyPr anchor="ctr" anchorCtr="0"/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de-CH" dirty="0"/>
              <a:t>Titel Abschnitt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AA036F-AA06-468B-957D-18F8C0371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31" y="4802482"/>
            <a:ext cx="656902" cy="2214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F63C49D-0CAB-4089-85F1-1B2D4C72DE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00" y="228398"/>
            <a:ext cx="656902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0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folie 2">
    <p:bg>
      <p:bgPr>
        <a:solidFill>
          <a:srgbClr val="B6D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1052B-C2D3-4885-98DC-B4D4FAA04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952" y="1221581"/>
            <a:ext cx="8577058" cy="3294460"/>
          </a:xfrm>
        </p:spPr>
        <p:txBody>
          <a:bodyPr anchor="ctr" anchorCtr="0"/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de-CH" dirty="0"/>
              <a:t>Titel Abschnitt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AA036F-AA06-468B-957D-18F8C0371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31" y="4802482"/>
            <a:ext cx="656902" cy="2214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51EA53F-9FDD-4178-97B0-A7DB19906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27" y="232649"/>
            <a:ext cx="6535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88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folie 3">
    <p:bg>
      <p:bgPr>
        <a:solidFill>
          <a:srgbClr val="61B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1052B-C2D3-4885-98DC-B4D4FAA04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952" y="1221581"/>
            <a:ext cx="8577058" cy="3294460"/>
          </a:xfrm>
        </p:spPr>
        <p:txBody>
          <a:bodyPr anchor="ctr" anchorCtr="0"/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de-CH" dirty="0"/>
              <a:t>Titel Abschnitt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AA036F-AA06-468B-957D-18F8C0371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31" y="4802482"/>
            <a:ext cx="656902" cy="2214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51EA53F-9FDD-4178-97B0-A7DB19906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27" y="232649"/>
            <a:ext cx="65357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C33EDF-DCB5-49BE-819F-C7B51B3EFA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5991" y="1221581"/>
            <a:ext cx="8532019" cy="3294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E8164131-7003-4278-9E41-DB08889E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989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. 1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E8164131-7003-4278-9E41-DB08889E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EAD841-1F81-43C9-9AE6-B339CFC50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991" y="1221581"/>
            <a:ext cx="8532019" cy="329446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2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219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,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E8164131-7003-4278-9E41-DB08889E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EAD841-1F81-43C9-9AE6-B339CFC50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991" y="1221581"/>
            <a:ext cx="4183857" cy="3294460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3DA0DD11-A63D-4F5D-B8A4-3310FC260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4154" y="1221581"/>
            <a:ext cx="4183857" cy="3294460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2875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, 2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06388" y="1222375"/>
            <a:ext cx="4183062" cy="32940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4654550" y="1222375"/>
            <a:ext cx="4183063" cy="329406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255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A5204BD-9496-42EB-BC7B-0817611A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253526"/>
            <a:ext cx="7776399" cy="64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EC6A80-B096-406B-B0A8-F2005233D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1" y="1226679"/>
            <a:ext cx="8532019" cy="3505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63C49D-0CAB-4089-85F1-1B2D4C72DE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00" y="228398"/>
            <a:ext cx="656902" cy="6429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9AA036F-AA06-468B-957D-18F8C0371D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31" y="4802482"/>
            <a:ext cx="656902" cy="221456"/>
          </a:xfrm>
          <a:prstGeom prst="rect">
            <a:avLst/>
          </a:prstGeom>
        </p:spPr>
      </p:pic>
      <p:sp>
        <p:nvSpPr>
          <p:cNvPr id="17" name="Textplatzhalter 2"/>
          <p:cNvSpPr txBox="1">
            <a:spLocks/>
          </p:cNvSpPr>
          <p:nvPr userDrawn="1"/>
        </p:nvSpPr>
        <p:spPr>
          <a:xfrm>
            <a:off x="4024942" y="4871361"/>
            <a:ext cx="1124667" cy="207749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de-DE"/>
            </a:defPPr>
            <a:lvl1pPr marL="285716" marR="0" lvl="0" indent="-285716" defTabSz="76191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CH" sz="750" noProof="0" dirty="0"/>
              <a:t>Partner von Swisspower</a:t>
            </a:r>
          </a:p>
        </p:txBody>
      </p:sp>
      <p:sp>
        <p:nvSpPr>
          <p:cNvPr id="18" name="Rechteck 17"/>
          <p:cNvSpPr/>
          <p:nvPr userDrawn="1"/>
        </p:nvSpPr>
        <p:spPr>
          <a:xfrm>
            <a:off x="282082" y="4871361"/>
            <a:ext cx="669414" cy="20774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214287" marR="0" lvl="0" indent="-214287" algn="l" defTabSz="571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7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1B496A10-A9E1-46E5-AFE7-6C0318B108D5}" type="slidenum">
              <a:rPr kumimoji="0" lang="de-CH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214287" marR="0" lvl="0" indent="-214287" algn="l" defTabSz="5714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‹Nr.›</a:t>
            </a:fld>
            <a:r>
              <a:rPr kumimoji="0" lang="de-CH" sz="7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lang="de-CH" sz="75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845586" y="4871361"/>
            <a:ext cx="570028" cy="20774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257156" marR="0" lvl="0" indent="-257156" algn="l" defTabSz="6857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1A54BB5-D6CC-403D-A6FE-49B99E15F2B1}" type="datetime1">
              <a:rPr kumimoji="0" lang="de-CH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257156" marR="0" lvl="0" indent="-257156" algn="l" defTabSz="6857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16.11.2022</a:t>
            </a:fld>
            <a:endParaRPr kumimoji="0" lang="de-CH" sz="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2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1" r:id="rId3"/>
    <p:sldLayoutId id="2147483672" r:id="rId4"/>
    <p:sldLayoutId id="2147483673" r:id="rId5"/>
    <p:sldLayoutId id="2147483650" r:id="rId6"/>
    <p:sldLayoutId id="2147483663" r:id="rId7"/>
    <p:sldLayoutId id="2147483664" r:id="rId8"/>
    <p:sldLayoutId id="2147483674" r:id="rId9"/>
    <p:sldLayoutId id="2147483666" r:id="rId10"/>
    <p:sldLayoutId id="2147483670" r:id="rId11"/>
  </p:sldLayoutIdLst>
  <p:hf hdr="0"/>
  <p:txStyles>
    <p:titleStyle>
      <a:lvl1pPr algn="l" defTabSz="685800" rtl="0" eaLnBrk="1" latinLnBrk="0" hangingPunct="1">
        <a:lnSpc>
          <a:spcPts val="2250"/>
        </a:lnSpc>
        <a:spcBef>
          <a:spcPct val="0"/>
        </a:spcBef>
        <a:buNone/>
        <a:defRPr sz="195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ts val="195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5000" indent="-135000" algn="l" defTabSz="685800" rtl="0" eaLnBrk="1" latinLnBrk="0" hangingPunct="1">
        <a:lnSpc>
          <a:spcPts val="195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24000" indent="-189000" algn="l" defTabSz="685800" rtl="0" eaLnBrk="1" latinLnBrk="0" hangingPunct="1">
        <a:lnSpc>
          <a:spcPts val="1950"/>
        </a:lnSpc>
        <a:spcBef>
          <a:spcPts val="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800" rtl="0" eaLnBrk="1" latinLnBrk="0" hangingPunct="1">
        <a:lnSpc>
          <a:spcPts val="1950"/>
        </a:lnSpc>
        <a:spcBef>
          <a:spcPts val="0"/>
        </a:spcBef>
        <a:buFont typeface="+mj-lt"/>
        <a:buNone/>
        <a:defRPr sz="15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0000" indent="-270000" algn="l" defTabSz="685800" rtl="0" eaLnBrk="1" latinLnBrk="0" hangingPunct="1">
        <a:lnSpc>
          <a:spcPts val="1950"/>
        </a:lnSpc>
        <a:spcBef>
          <a:spcPts val="0"/>
        </a:spcBef>
        <a:buFont typeface="+mj-lt"/>
        <a:buAutoNum type="arabicPeriod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685800" rtl="0" eaLnBrk="1" latinLnBrk="0" hangingPunct="1">
        <a:lnSpc>
          <a:spcPts val="195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685800" rtl="0" eaLnBrk="1" latinLnBrk="0" hangingPunct="1">
        <a:lnSpc>
          <a:spcPts val="195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685800" rtl="0" eaLnBrk="1" latinLnBrk="0" hangingPunct="1">
        <a:lnSpc>
          <a:spcPts val="195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685800" rtl="0" eaLnBrk="1" latinLnBrk="0" hangingPunct="1">
        <a:lnSpc>
          <a:spcPts val="195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193" userDrawn="1">
          <p15:clr>
            <a:srgbClr val="F26B43"/>
          </p15:clr>
        </p15:guide>
        <p15:guide id="3" pos="5567" userDrawn="1">
          <p15:clr>
            <a:srgbClr val="F26B43"/>
          </p15:clr>
        </p15:guide>
        <p15:guide id="4" orient="horz" pos="1620" userDrawn="1">
          <p15:clr>
            <a:srgbClr val="F26B43"/>
          </p15:clr>
        </p15:guide>
        <p15:guide id="5" orient="horz" pos="1212" userDrawn="1">
          <p15:clr>
            <a:srgbClr val="F26B43"/>
          </p15:clr>
        </p15:guide>
        <p15:guide id="6" orient="horz" pos="532" userDrawn="1">
          <p15:clr>
            <a:srgbClr val="F26B43"/>
          </p15:clr>
        </p15:guide>
        <p15:guide id="7" orient="horz" pos="395" userDrawn="1">
          <p15:clr>
            <a:srgbClr val="F26B43"/>
          </p15:clr>
        </p15:guide>
        <p15:guide id="8" orient="horz" pos="2028" userDrawn="1">
          <p15:clr>
            <a:srgbClr val="F26B43"/>
          </p15:clr>
        </p15:guide>
        <p15:guide id="9" orient="horz" pos="2437" userDrawn="1">
          <p15:clr>
            <a:srgbClr val="F26B43"/>
          </p15:clr>
        </p15:guide>
        <p15:guide id="10" orient="horz" pos="2845" userDrawn="1">
          <p15:clr>
            <a:srgbClr val="F26B43"/>
          </p15:clr>
        </p15:guide>
        <p15:guide id="11" orient="horz" pos="3049" userDrawn="1">
          <p15:clr>
            <a:srgbClr val="F26B43"/>
          </p15:clr>
        </p15:guide>
        <p15:guide id="12" orient="horz" pos="191" userDrawn="1">
          <p15:clr>
            <a:srgbClr val="F26B43"/>
          </p15:clr>
        </p15:guide>
        <p15:guide id="13" pos="2932" userDrawn="1">
          <p15:clr>
            <a:srgbClr val="F26B43"/>
          </p15:clr>
        </p15:guide>
        <p15:guide id="14" pos="2828" userDrawn="1">
          <p15:clr>
            <a:srgbClr val="F26B43"/>
          </p15:clr>
        </p15:guide>
        <p15:guide id="15" orient="horz" pos="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FA0A880D-CE0B-4568-96FA-F53AB6242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dirty="0"/>
              <a:t>D</a:t>
            </a:r>
            <a:r>
              <a:rPr lang="de-CH" sz="2400" dirty="0" err="1"/>
              <a:t>ie</a:t>
            </a:r>
            <a:r>
              <a:rPr lang="de-CH" sz="2400" dirty="0"/>
              <a:t> dritte Dimension  </a:t>
            </a:r>
            <a:br>
              <a:rPr lang="de-CH" sz="2400" dirty="0"/>
            </a:br>
            <a:r>
              <a:rPr lang="de-CH" sz="2400" dirty="0"/>
              <a:t>eine Herausforderung bei der Leitungsdokumentation</a:t>
            </a:r>
          </a:p>
        </p:txBody>
      </p:sp>
    </p:spTree>
    <p:extLst>
      <p:ext uri="{BB962C8B-B14F-4D97-AF65-F5344CB8AC3E}">
        <p14:creationId xmlns:p14="http://schemas.microsoft.com/office/powerpoint/2010/main" val="41120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597DEA-26FF-41EF-A2A0-8D0DA93F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Plan- und Datenabgabe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2FAE90D-5DC2-4569-A9AB-6C8A8AB8C975}"/>
              </a:ext>
            </a:extLst>
          </p:cNvPr>
          <p:cNvSpPr txBox="1"/>
          <p:nvPr/>
        </p:nvSpPr>
        <p:spPr>
          <a:xfrm>
            <a:off x="539552" y="4194407"/>
            <a:ext cx="4176464" cy="2572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wie erfolgt künftig die Plan- und Datenabgabe</a:t>
            </a:r>
          </a:p>
          <a:p>
            <a:pPr algn="l">
              <a:lnSpc>
                <a:spcPts val="1500"/>
              </a:lnSpc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C43A62-E00B-4483-8DED-4B46AB9E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102362"/>
            <a:ext cx="2759549" cy="2911802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94A8DE-697F-4D8F-A647-4835DFCB2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02362"/>
            <a:ext cx="3813617" cy="2909547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CF1E92-6D84-49F9-856D-CAC9E8395707}"/>
              </a:ext>
            </a:extLst>
          </p:cNvPr>
          <p:cNvSpPr txBox="1"/>
          <p:nvPr/>
        </p:nvSpPr>
        <p:spPr>
          <a:xfrm>
            <a:off x="5459341" y="4155926"/>
            <a:ext cx="3024336" cy="3342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ts val="15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Interpretation der Höhenangaben</a:t>
            </a:r>
          </a:p>
        </p:txBody>
      </p:sp>
    </p:spTree>
    <p:extLst>
      <p:ext uri="{BB962C8B-B14F-4D97-AF65-F5344CB8AC3E}">
        <p14:creationId xmlns:p14="http://schemas.microsoft.com/office/powerpoint/2010/main" val="579121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F5826FA-22C8-477F-B145-18713948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Datenfluss / Fazit</a:t>
            </a:r>
            <a:endParaRPr lang="de-CH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E891FFDC-44BE-4623-B64D-796FB205FB0F}"/>
              </a:ext>
            </a:extLst>
          </p:cNvPr>
          <p:cNvSpPr/>
          <p:nvPr/>
        </p:nvSpPr>
        <p:spPr>
          <a:xfrm>
            <a:off x="495893" y="1347614"/>
            <a:ext cx="2160240" cy="1080120"/>
          </a:xfrm>
          <a:prstGeom prst="homePlate">
            <a:avLst/>
          </a:prstGeom>
          <a:solidFill>
            <a:srgbClr val="B6D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Datenerhebung</a:t>
            </a:r>
          </a:p>
          <a:p>
            <a:pPr algn="ctr"/>
            <a:r>
              <a:rPr lang="de-DE" sz="2000" i="1" dirty="0">
                <a:solidFill>
                  <a:schemeClr val="tx1"/>
                </a:solidFill>
              </a:rPr>
              <a:t>Einmessung</a:t>
            </a:r>
            <a:endParaRPr lang="de-CH" sz="2000" i="1" dirty="0">
              <a:solidFill>
                <a:schemeClr val="tx1"/>
              </a:solidFill>
            </a:endParaRP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D51ECB82-D2AF-4CE8-A88A-2B749503AA88}"/>
              </a:ext>
            </a:extLst>
          </p:cNvPr>
          <p:cNvSpPr/>
          <p:nvPr/>
        </p:nvSpPr>
        <p:spPr>
          <a:xfrm>
            <a:off x="3196193" y="1359541"/>
            <a:ext cx="2160240" cy="1080120"/>
          </a:xfrm>
          <a:prstGeom prst="homePlate">
            <a:avLst/>
          </a:prstGeom>
          <a:solidFill>
            <a:srgbClr val="B6D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Datenhaltung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z-Koordinate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i="1" dirty="0">
                <a:solidFill>
                  <a:schemeClr val="tx1"/>
                </a:solidFill>
              </a:rPr>
              <a:t>Interpretation</a:t>
            </a:r>
            <a:endParaRPr lang="de-CH" sz="2000" i="1" dirty="0">
              <a:solidFill>
                <a:schemeClr val="tx1"/>
              </a:solidFill>
            </a:endParaRP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4B0DFF1F-1522-4552-A990-9CAB4BD33813}"/>
              </a:ext>
            </a:extLst>
          </p:cNvPr>
          <p:cNvSpPr/>
          <p:nvPr/>
        </p:nvSpPr>
        <p:spPr>
          <a:xfrm>
            <a:off x="5896493" y="1347614"/>
            <a:ext cx="2160240" cy="1080120"/>
          </a:xfrm>
          <a:prstGeom prst="homePlate">
            <a:avLst/>
          </a:prstGeom>
          <a:solidFill>
            <a:srgbClr val="B6D22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3D-Modell</a:t>
            </a: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51FF320-42D6-45AD-A1C2-6368C2FB1D8C}"/>
              </a:ext>
            </a:extLst>
          </p:cNvPr>
          <p:cNvSpPr txBox="1"/>
          <p:nvPr/>
        </p:nvSpPr>
        <p:spPr>
          <a:xfrm>
            <a:off x="683568" y="2715767"/>
            <a:ext cx="70567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Tx/>
              <a:buChar char="-"/>
            </a:pP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viele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offene Punkte</a:t>
            </a:r>
          </a:p>
          <a:p>
            <a:pPr marL="171450" indent="-171450" algn="l">
              <a:buFontTx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einfach die z-Koordinate aufnehmen und in einer Datenbank ablegen genügt nicht</a:t>
            </a:r>
          </a:p>
          <a:p>
            <a:pPr marL="171450" indent="-171450" algn="l">
              <a:buFontTx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Mehraufwand</a:t>
            </a:r>
          </a:p>
          <a:p>
            <a:pPr marL="171450" indent="-171450" algn="l">
              <a:buFontTx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Schulung (Einmessung / Unternehmer)</a:t>
            </a:r>
          </a:p>
          <a:p>
            <a:pPr marL="171450" indent="-171450" algn="l">
              <a:buFontTx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je länger je wichtiger: Einmessung am offenen Graben</a:t>
            </a:r>
          </a:p>
          <a:p>
            <a:pPr marL="171450" indent="-171450" algn="l">
              <a:buFontTx/>
              <a:buChar char="-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detaillierte und klare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Einmessvorgaben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notwendig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Vielen Dank.</a:t>
            </a:r>
          </a:p>
        </p:txBody>
      </p:sp>
    </p:spTree>
    <p:extLst>
      <p:ext uri="{BB962C8B-B14F-4D97-AF65-F5344CB8AC3E}">
        <p14:creationId xmlns:p14="http://schemas.microsoft.com/office/powerpoint/2010/main" val="1527234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Eniwa</a:t>
            </a:r>
            <a:r>
              <a:rPr lang="de-DE" dirty="0"/>
              <a:t> AG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7BABC2-8ACF-4923-A479-8234E5A2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207" y="296514"/>
            <a:ext cx="3711819" cy="4550472"/>
          </a:xfrm>
          <a:prstGeom prst="rect">
            <a:avLst/>
          </a:prstGeom>
        </p:spPr>
      </p:pic>
      <p:pic>
        <p:nvPicPr>
          <p:cNvPr id="1026" name="Picture 2" descr="Wasser_Icon">
            <a:extLst>
              <a:ext uri="{FF2B5EF4-FFF2-40B4-BE49-F238E27FC236}">
                <a16:creationId xmlns:a16="http://schemas.microsoft.com/office/drawing/2014/main" id="{467088A4-2E4B-46E2-8F89-68911BDE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93" y="1233660"/>
            <a:ext cx="844488" cy="8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nne_Icon">
            <a:extLst>
              <a:ext uri="{FF2B5EF4-FFF2-40B4-BE49-F238E27FC236}">
                <a16:creationId xmlns:a16="http://schemas.microsoft.com/office/drawing/2014/main" id="{52EE4A3B-655F-46D7-851F-36F254258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" y="1645451"/>
            <a:ext cx="844488" cy="8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rom_Icon">
            <a:extLst>
              <a:ext uri="{FF2B5EF4-FFF2-40B4-BE49-F238E27FC236}">
                <a16:creationId xmlns:a16="http://schemas.microsoft.com/office/drawing/2014/main" id="{A73AFFC4-F3E5-45E4-B9A2-68099E77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581" y="2815014"/>
            <a:ext cx="844488" cy="8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elte_Icon">
            <a:extLst>
              <a:ext uri="{FF2B5EF4-FFF2-40B4-BE49-F238E27FC236}">
                <a16:creationId xmlns:a16="http://schemas.microsoft.com/office/drawing/2014/main" id="{250F88A7-1B1C-496C-9A60-8173CCF2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7745" y="2508314"/>
            <a:ext cx="844488" cy="8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erme_Icon">
            <a:extLst>
              <a:ext uri="{FF2B5EF4-FFF2-40B4-BE49-F238E27FC236}">
                <a16:creationId xmlns:a16="http://schemas.microsoft.com/office/drawing/2014/main" id="{26904A33-CAE7-4878-BDD8-D1C8EB17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10" y="3677014"/>
            <a:ext cx="844488" cy="8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lasfaser_Icon">
            <a:extLst>
              <a:ext uri="{FF2B5EF4-FFF2-40B4-BE49-F238E27FC236}">
                <a16:creationId xmlns:a16="http://schemas.microsoft.com/office/drawing/2014/main" id="{6FB2A61D-7D54-4953-95AB-5B417F7E5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3870" y="3284113"/>
            <a:ext cx="815145" cy="8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as_Icon">
            <a:extLst>
              <a:ext uri="{FF2B5EF4-FFF2-40B4-BE49-F238E27FC236}">
                <a16:creationId xmlns:a16="http://schemas.microsoft.com/office/drawing/2014/main" id="{B4F9B039-4905-46E6-8C3C-B7039A7E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85" y="1820710"/>
            <a:ext cx="844488" cy="8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9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C45210A-3E32-4A34-A5F8-7DD3B4F1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dritte Dimension</a:t>
            </a:r>
            <a:endParaRPr lang="de-CH" dirty="0"/>
          </a:p>
        </p:txBody>
      </p:sp>
      <p:pic>
        <p:nvPicPr>
          <p:cNvPr id="2050" name="Picture 2" descr="Fragezeichen - Bilder und Stockfotos - iStock">
            <a:extLst>
              <a:ext uri="{FF2B5EF4-FFF2-40B4-BE49-F238E27FC236}">
                <a16:creationId xmlns:a16="http://schemas.microsoft.com/office/drawing/2014/main" id="{82960CD1-1442-4EA8-9395-91EE778D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0" y="2355726"/>
            <a:ext cx="3528392" cy="1957612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39D00EC-97A6-4BE3-8766-F6CD2C89D2F4}"/>
              </a:ext>
            </a:extLst>
          </p:cNvPr>
          <p:cNvSpPr txBox="1"/>
          <p:nvPr/>
        </p:nvSpPr>
        <p:spPr>
          <a:xfrm>
            <a:off x="4572000" y="2338592"/>
            <a:ext cx="4044730" cy="21242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3D bei der Leitungsdokumentation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was bedeutet das im Detail?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wer benötigt was?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welche Genauigkeiten werden gefordert bzw. benötigt?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Verhältnis Aufwand – Ertrag</a:t>
            </a:r>
          </a:p>
          <a:p>
            <a:pPr marL="171450" indent="-171450" algn="l">
              <a:lnSpc>
                <a:spcPts val="1500"/>
              </a:lnSpc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….........</a:t>
            </a:r>
          </a:p>
          <a:p>
            <a:pPr algn="l">
              <a:lnSpc>
                <a:spcPts val="1500"/>
              </a:lnSpc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500"/>
              </a:lnSpc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500"/>
              </a:lnSpc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500"/>
              </a:lnSpc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53432054-1369-4FEF-A359-72287DC8F644}"/>
              </a:ext>
            </a:extLst>
          </p:cNvPr>
          <p:cNvSpPr/>
          <p:nvPr/>
        </p:nvSpPr>
        <p:spPr>
          <a:xfrm>
            <a:off x="541495" y="1131698"/>
            <a:ext cx="2160240" cy="648000"/>
          </a:xfrm>
          <a:prstGeom prst="homePlate">
            <a:avLst/>
          </a:prstGeom>
          <a:solidFill>
            <a:srgbClr val="B6D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Datenerhebung</a:t>
            </a:r>
          </a:p>
        </p:txBody>
      </p:sp>
      <p:sp>
        <p:nvSpPr>
          <p:cNvPr id="7" name="Pfeil: Fünfeck 6">
            <a:extLst>
              <a:ext uri="{FF2B5EF4-FFF2-40B4-BE49-F238E27FC236}">
                <a16:creationId xmlns:a16="http://schemas.microsoft.com/office/drawing/2014/main" id="{832C89AC-5860-4E4D-B9DA-52A57C9E3873}"/>
              </a:ext>
            </a:extLst>
          </p:cNvPr>
          <p:cNvSpPr/>
          <p:nvPr/>
        </p:nvSpPr>
        <p:spPr>
          <a:xfrm>
            <a:off x="3227570" y="1077396"/>
            <a:ext cx="2160240" cy="774274"/>
          </a:xfrm>
          <a:prstGeom prst="homePlate">
            <a:avLst/>
          </a:prstGeom>
          <a:solidFill>
            <a:srgbClr val="B6D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Datenhaltung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z-Koordinate</a:t>
            </a:r>
            <a:endParaRPr lang="de-CH" sz="2000" i="1" dirty="0">
              <a:solidFill>
                <a:schemeClr val="tx1"/>
              </a:solidFill>
            </a:endParaRP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659DA21-85F6-43E8-B994-4ECEF32781A6}"/>
              </a:ext>
            </a:extLst>
          </p:cNvPr>
          <p:cNvSpPr/>
          <p:nvPr/>
        </p:nvSpPr>
        <p:spPr>
          <a:xfrm>
            <a:off x="5796136" y="1131698"/>
            <a:ext cx="2160240" cy="648000"/>
          </a:xfrm>
          <a:prstGeom prst="homePlate">
            <a:avLst/>
          </a:prstGeom>
          <a:solidFill>
            <a:srgbClr val="B6D22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3D-Modell</a:t>
            </a:r>
            <a:endParaRPr lang="de-CH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7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0E7E466-91BC-495B-AB2B-0D423EB4C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Einmessung: Strom Rohrblock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3F6058A-EE63-4CC6-BF2C-A2331FC2C741}"/>
              </a:ext>
            </a:extLst>
          </p:cNvPr>
          <p:cNvSpPr txBox="1"/>
          <p:nvPr/>
        </p:nvSpPr>
        <p:spPr>
          <a:xfrm>
            <a:off x="533114" y="1563638"/>
            <a:ext cx="4859876" cy="2409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Strom: Dimension Rohrblock 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welche Elemente definieren die Begrenzung des Rohrblockes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welche Punkte (Höhen) werden eingemessen?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wird die Dimension rechnerisch bestimmt?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sind zum Zeitpunkt der Einmessung schon alle Rohre vorhanden</a:t>
            </a:r>
          </a:p>
          <a:p>
            <a:pPr marL="171450" indent="-171450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ist zum Zeitpunkt der Einmessung die Umhüllung (Beton, Sand, …..) schon eingebracht?</a:t>
            </a:r>
          </a:p>
          <a:p>
            <a:pPr marL="171450" indent="-171450" algn="l">
              <a:lnSpc>
                <a:spcPts val="1500"/>
              </a:lnSpc>
              <a:buFontTx/>
              <a:buChar char="-"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draußen, Boden, Beton, Zement enthält.&#10;&#10;Automatisch generierte Beschreibung">
            <a:extLst>
              <a:ext uri="{FF2B5EF4-FFF2-40B4-BE49-F238E27FC236}">
                <a16:creationId xmlns:a16="http://schemas.microsoft.com/office/drawing/2014/main" id="{A3751AFD-C056-4BBD-B43B-B6F30C5D2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064" y="1573906"/>
            <a:ext cx="3456384" cy="2592288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71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14C5F2-4972-4FAE-A487-B1C33EBC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Einmessung: Dimension Bauwerke</a:t>
            </a:r>
            <a:endParaRPr lang="de-CH" dirty="0"/>
          </a:p>
        </p:txBody>
      </p:sp>
      <p:pic>
        <p:nvPicPr>
          <p:cNvPr id="7" name="Grafik 6" descr="Ein Bild, das Boden, draußen, Parken, Bauwesen enthält.&#10;&#10;Automatisch generierte Beschreibung">
            <a:extLst>
              <a:ext uri="{FF2B5EF4-FFF2-40B4-BE49-F238E27FC236}">
                <a16:creationId xmlns:a16="http://schemas.microsoft.com/office/drawing/2014/main" id="{DCAD874E-E2EE-49B1-893A-22BB08EB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31590"/>
            <a:ext cx="3816424" cy="2862318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73082BF-8EC6-4E43-9CBF-6FFDB5520743}"/>
              </a:ext>
            </a:extLst>
          </p:cNvPr>
          <p:cNvSpPr txBox="1"/>
          <p:nvPr/>
        </p:nvSpPr>
        <p:spPr>
          <a:xfrm>
            <a:off x="503548" y="4223972"/>
            <a:ext cx="2412267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ts val="15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Dimension Rohrblock?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nhaltsplatzhalter 4" descr="Ein Bild, das draußen, Boden, schmutzig, Bordstein enthält.&#10;&#10;Automatisch generierte Beschreibung">
            <a:extLst>
              <a:ext uri="{FF2B5EF4-FFF2-40B4-BE49-F238E27FC236}">
                <a16:creationId xmlns:a16="http://schemas.microsoft.com/office/drawing/2014/main" id="{897227D6-1384-4471-BDEA-7B5B8706F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07651"/>
            <a:ext cx="3816424" cy="2862318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5E12236-6B1E-493B-9ED1-088E4AE73F7D}"/>
              </a:ext>
            </a:extLst>
          </p:cNvPr>
          <p:cNvSpPr txBox="1"/>
          <p:nvPr/>
        </p:nvSpPr>
        <p:spPr>
          <a:xfrm>
            <a:off x="4788024" y="4223972"/>
            <a:ext cx="230425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ts val="15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Dimension Schacht?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2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AEB0312-00F3-4041-AF5E-45DEC8B8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Einmessung: Genauigkeit</a:t>
            </a:r>
            <a:endParaRPr lang="de-CH" dirty="0"/>
          </a:p>
        </p:txBody>
      </p:sp>
      <p:pic>
        <p:nvPicPr>
          <p:cNvPr id="7" name="Grafik 6" descr="Ein Bild, das Stein enthält.&#10;&#10;Automatisch generierte Beschreibung">
            <a:extLst>
              <a:ext uri="{FF2B5EF4-FFF2-40B4-BE49-F238E27FC236}">
                <a16:creationId xmlns:a16="http://schemas.microsoft.com/office/drawing/2014/main" id="{7ACD6CE6-4A6D-477A-84F1-1997B1865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1961" y="1423243"/>
            <a:ext cx="2958479" cy="2218860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608E124-4831-4A2D-A770-5C318C0098E7}"/>
              </a:ext>
            </a:extLst>
          </p:cNvPr>
          <p:cNvSpPr txBox="1"/>
          <p:nvPr/>
        </p:nvSpPr>
        <p:spPr>
          <a:xfrm>
            <a:off x="4985771" y="4227934"/>
            <a:ext cx="2790858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drei Trassen ergeben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drei unterschiedliche Höhen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117454E-7E14-487D-A6D6-761904FD9CFC}"/>
              </a:ext>
            </a:extLst>
          </p:cNvPr>
          <p:cNvSpPr/>
          <p:nvPr/>
        </p:nvSpPr>
        <p:spPr>
          <a:xfrm>
            <a:off x="5868144" y="1491630"/>
            <a:ext cx="1080120" cy="1008112"/>
          </a:xfrm>
          <a:prstGeom prst="ellipse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pic>
        <p:nvPicPr>
          <p:cNvPr id="13" name="Inhaltsplatzhalter 4" descr="Ein Bild, das Boden, draußen, Zement, Beton enthält.&#10;&#10;Automatisch generierte Beschreibung">
            <a:extLst>
              <a:ext uri="{FF2B5EF4-FFF2-40B4-BE49-F238E27FC236}">
                <a16:creationId xmlns:a16="http://schemas.microsoft.com/office/drawing/2014/main" id="{4467EE81-67D4-4E79-9C0F-A9459381A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495" y="1423243"/>
            <a:ext cx="2958479" cy="2218859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63F7470-29D4-486F-8A95-2E0F37FA5400}"/>
              </a:ext>
            </a:extLst>
          </p:cNvPr>
          <p:cNvSpPr txBox="1"/>
          <p:nvPr/>
        </p:nvSpPr>
        <p:spPr>
          <a:xfrm>
            <a:off x="729305" y="4227934"/>
            <a:ext cx="2790858" cy="4381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viele wichtige Informationen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auf engem Raum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4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049AFA1-E3C8-41BA-86BB-125FB2E7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Einmessung: Mehraufwand - Genauigkeit</a:t>
            </a:r>
            <a:endParaRPr lang="de-CH" dirty="0"/>
          </a:p>
        </p:txBody>
      </p:sp>
      <p:pic>
        <p:nvPicPr>
          <p:cNvPr id="14" name="Inhaltsplatzhalter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6D7AD47C-050B-47DE-BB77-9EF1E6F79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13729" r="42194" b="22348"/>
          <a:stretch/>
        </p:blipFill>
        <p:spPr>
          <a:xfrm rot="5400000">
            <a:off x="1239635" y="623376"/>
            <a:ext cx="2880321" cy="3992456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6FC6F88-5F90-4C87-AA55-EDFC490AC75F}"/>
              </a:ext>
            </a:extLst>
          </p:cNvPr>
          <p:cNvSpPr/>
          <p:nvPr/>
        </p:nvSpPr>
        <p:spPr>
          <a:xfrm>
            <a:off x="1691680" y="2571750"/>
            <a:ext cx="1080120" cy="1008112"/>
          </a:xfrm>
          <a:prstGeom prst="ellipse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5D3545-16ED-44D0-A757-2432F0D6C7AC}"/>
              </a:ext>
            </a:extLst>
          </p:cNvPr>
          <p:cNvSpPr txBox="1"/>
          <p:nvPr/>
        </p:nvSpPr>
        <p:spPr>
          <a:xfrm>
            <a:off x="942537" y="4337682"/>
            <a:ext cx="3474515" cy="2862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ts val="15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Etage - Schieber: zusätzliche Punkte</a:t>
            </a:r>
          </a:p>
        </p:txBody>
      </p:sp>
      <p:pic>
        <p:nvPicPr>
          <p:cNvPr id="8" name="Inhaltsplatzhalter 4" descr="Ein Bild, das Boden, draußen, Spielplatz enthält.&#10;&#10;Automatisch generierte Beschreibung">
            <a:extLst>
              <a:ext uri="{FF2B5EF4-FFF2-40B4-BE49-F238E27FC236}">
                <a16:creationId xmlns:a16="http://schemas.microsoft.com/office/drawing/2014/main" id="{13E68168-CAA2-44E2-9AAB-97D0907D2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1089" y="1501650"/>
            <a:ext cx="2880323" cy="2214246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2A8E77C-B66E-4D1D-A548-06AF1032AB08}"/>
              </a:ext>
            </a:extLst>
          </p:cNvPr>
          <p:cNvSpPr txBox="1"/>
          <p:nvPr/>
        </p:nvSpPr>
        <p:spPr>
          <a:xfrm>
            <a:off x="5980289" y="4310716"/>
            <a:ext cx="1701922" cy="2862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ts val="15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Höhenlage unklar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9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049AFA1-E3C8-41BA-86BB-125FB2E7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Einmessung: Mehraufwand</a:t>
            </a:r>
            <a:endParaRPr lang="de-CH" dirty="0"/>
          </a:p>
        </p:txBody>
      </p:sp>
      <p:pic>
        <p:nvPicPr>
          <p:cNvPr id="7" name="Grafik 6" descr="Ein Bild, das draußen, Stein, Loch, schmutzig enthält.&#10;&#10;Automatisch generierte Beschreibung">
            <a:extLst>
              <a:ext uri="{FF2B5EF4-FFF2-40B4-BE49-F238E27FC236}">
                <a16:creationId xmlns:a16="http://schemas.microsoft.com/office/drawing/2014/main" id="{5F11D7DF-5002-434D-A21E-B78E7FE1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0544" y="1563800"/>
            <a:ext cx="2945369" cy="2106234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BA8C094-D2FF-420E-8E96-EFB7A573329E}"/>
              </a:ext>
            </a:extLst>
          </p:cNvPr>
          <p:cNvSpPr txBox="1"/>
          <p:nvPr/>
        </p:nvSpPr>
        <p:spPr>
          <a:xfrm>
            <a:off x="5149444" y="4227934"/>
            <a:ext cx="3382996" cy="4853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Schacht, Etagen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=&gt; zusätzliche Höheninformationen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 descr="Ein Bild, das Gerät, schmutzig enthält.&#10;&#10;Automatisch generierte Beschreibung">
            <a:extLst>
              <a:ext uri="{FF2B5EF4-FFF2-40B4-BE49-F238E27FC236}">
                <a16:creationId xmlns:a16="http://schemas.microsoft.com/office/drawing/2014/main" id="{6AF0B1EB-8976-4249-B6C2-FC2A85DEA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567" y="1513273"/>
            <a:ext cx="2952330" cy="2214248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71E5B6E-5602-4EF6-9D3B-C95FBF034DA1}"/>
              </a:ext>
            </a:extLst>
          </p:cNvPr>
          <p:cNvSpPr txBox="1"/>
          <p:nvPr/>
        </p:nvSpPr>
        <p:spPr>
          <a:xfrm>
            <a:off x="724014" y="4267261"/>
            <a:ext cx="3257897" cy="4460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Querungen</a:t>
            </a:r>
          </a:p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=&gt; zusätzliche Höheninformationen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3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draußen, Person enthält.&#10;&#10;Automatisch generierte Beschreibung">
            <a:extLst>
              <a:ext uri="{FF2B5EF4-FFF2-40B4-BE49-F238E27FC236}">
                <a16:creationId xmlns:a16="http://schemas.microsoft.com/office/drawing/2014/main" id="{8514379A-1E6C-4D2F-B543-669453555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525" y="1437476"/>
            <a:ext cx="3648406" cy="2736304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AEB0312-00F3-4041-AF5E-45DEC8B8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Einmessung: „Daumensprung“</a:t>
            </a:r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294426-FD81-44D3-B571-70A726CB43CA}"/>
              </a:ext>
            </a:extLst>
          </p:cNvPr>
          <p:cNvSpPr txBox="1"/>
          <p:nvPr/>
        </p:nvSpPr>
        <p:spPr>
          <a:xfrm>
            <a:off x="4067944" y="1995686"/>
            <a:ext cx="2520280" cy="1080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auch das ist Realität: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tschüss Höheninformation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09947"/>
      </p:ext>
    </p:extLst>
  </p:cSld>
  <p:clrMapOvr>
    <a:masterClrMapping/>
  </p:clrMapOvr>
</p:sld>
</file>

<file path=ppt/theme/theme1.xml><?xml version="1.0" encoding="utf-8"?>
<a:theme xmlns:a="http://schemas.openxmlformats.org/drawingml/2006/main" name="Eniwa">
  <a:themeElements>
    <a:clrScheme name="Eniw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6D223"/>
      </a:accent1>
      <a:accent2>
        <a:srgbClr val="005F93"/>
      </a:accent2>
      <a:accent3>
        <a:srgbClr val="61B2E0"/>
      </a:accent3>
      <a:accent4>
        <a:srgbClr val="F2CC00"/>
      </a:accent4>
      <a:accent5>
        <a:srgbClr val="297845"/>
      </a:accent5>
      <a:accent6>
        <a:srgbClr val="E77A06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6D223"/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1500"/>
          </a:lnSpc>
          <a:defRPr sz="12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Eniwa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6D223"/>
        </a:accent1>
        <a:accent2>
          <a:srgbClr val="005F93"/>
        </a:accent2>
        <a:accent3>
          <a:srgbClr val="61B2E0"/>
        </a:accent3>
        <a:accent4>
          <a:srgbClr val="F2CC00"/>
        </a:accent4>
        <a:accent5>
          <a:srgbClr val="297845"/>
        </a:accent5>
        <a:accent6>
          <a:srgbClr val="E77A06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uen">
      <a:srgbClr val="B6D223"/>
    </a:custClr>
    <a:custClr name="Dunkelblau">
      <a:srgbClr val="005F93"/>
    </a:custClr>
    <a:custClr name="Hellblau">
      <a:srgbClr val="61B2E0"/>
    </a:custClr>
    <a:custClr name="Gelb">
      <a:srgbClr val="F2CC00"/>
    </a:custClr>
    <a:custClr name="Dunkelgrün">
      <a:srgbClr val="297845"/>
    </a:custClr>
    <a:custClr name="Orange">
      <a:srgbClr val="E77A06"/>
    </a:custClr>
    <a:custClr name="Pink">
      <a:srgbClr val="ED618B"/>
    </a:custClr>
    <a:custClr name="Türkis">
      <a:srgbClr val="39B0A3"/>
    </a:custClr>
    <a:custClr name="Rot">
      <a:srgbClr val="C51A1C"/>
    </a:custClr>
    <a:custClr name="Schwarz">
      <a:srgbClr val="000000"/>
    </a:custClr>
  </a:custClrLst>
  <a:extLst>
    <a:ext uri="{05A4C25C-085E-4340-85A3-A5531E510DB2}">
      <thm15:themeFamily xmlns:thm15="http://schemas.microsoft.com/office/thememl/2012/main" name="PowerPoint-Vorlage Eniwa 16-9.potx" id="{67AD7300-0648-47D2-AF56-10B1B6DF343B}" vid="{CBC0BB03-BC34-44FA-9528-4E5AAD5BB88B}"/>
    </a:ext>
  </a:extLst>
</a:theme>
</file>

<file path=ppt/theme/theme2.xml><?xml version="1.0" encoding="utf-8"?>
<a:theme xmlns:a="http://schemas.openxmlformats.org/drawingml/2006/main" name="Office">
  <a:themeElements>
    <a:clrScheme name="Gra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0E0E0"/>
      </a:accent1>
      <a:accent2>
        <a:srgbClr val="C0C0C0"/>
      </a:accent2>
      <a:accent3>
        <a:srgbClr val="A0A0A0"/>
      </a:accent3>
      <a:accent4>
        <a:srgbClr val="808080"/>
      </a:accent4>
      <a:accent5>
        <a:srgbClr val="606060"/>
      </a:accent5>
      <a:accent6>
        <a:srgbClr val="40404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Gra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0E0E0"/>
      </a:accent1>
      <a:accent2>
        <a:srgbClr val="C0C0C0"/>
      </a:accent2>
      <a:accent3>
        <a:srgbClr val="A0A0A0"/>
      </a:accent3>
      <a:accent4>
        <a:srgbClr val="808080"/>
      </a:accent4>
      <a:accent5>
        <a:srgbClr val="606060"/>
      </a:accent5>
      <a:accent6>
        <a:srgbClr val="40404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7288A9055FBF4DB1C10F419A517B91" ma:contentTypeVersion="9" ma:contentTypeDescription="Ein neues Dokument erstellen." ma:contentTypeScope="" ma:versionID="f30ee4e544dfd2ad4a57cd98142f5722">
  <xsd:schema xmlns:xsd="http://www.w3.org/2001/XMLSchema" xmlns:xs="http://www.w3.org/2001/XMLSchema" xmlns:p="http://schemas.microsoft.com/office/2006/metadata/properties" xmlns:ns2="cf7efd49-4256-4f8d-9f37-196cac24eafe" xmlns:ns3="bcd1e2d2-5d8e-44b0-be17-d6cf8e6148ff" targetNamespace="http://schemas.microsoft.com/office/2006/metadata/properties" ma:root="true" ma:fieldsID="ad53ff2223b0a37841e8ab0bb96de75e" ns2:_="" ns3:_="">
    <xsd:import namespace="cf7efd49-4256-4f8d-9f37-196cac24eafe"/>
    <xsd:import namespace="bcd1e2d2-5d8e-44b0-be17-d6cf8e61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efd49-4256-4f8d-9f37-196cac24e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3431b1a8-7e3a-44d5-aa3f-9f1e49a01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1e2d2-5d8e-44b0-be17-d6cf8e6148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7efbf22-7fc9-457a-ac24-671c56f8b38a}" ma:internalName="TaxCatchAll" ma:showField="CatchAllData" ma:web="bcd1e2d2-5d8e-44b0-be17-d6cf8e61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66BDFF-CA77-4C4E-9D37-6810CE01A95E}"/>
</file>

<file path=customXml/itemProps2.xml><?xml version="1.0" encoding="utf-8"?>
<ds:datastoreItem xmlns:ds="http://schemas.openxmlformats.org/officeDocument/2006/customXml" ds:itemID="{EC7A3272-35D6-42B9-A1FE-3FD9A6761ABE}"/>
</file>

<file path=docProps/app.xml><?xml version="1.0" encoding="utf-8"?>
<Properties xmlns="http://schemas.openxmlformats.org/officeDocument/2006/extended-properties" xmlns:vt="http://schemas.openxmlformats.org/officeDocument/2006/docPropsVTypes">
  <Template>PowerPoint-Vorlage Eniwa 16-9</Template>
  <TotalTime>0</TotalTime>
  <Words>275</Words>
  <Application>Microsoft Office PowerPoint</Application>
  <PresentationFormat>Bildschirmpräsentation (16:9)</PresentationFormat>
  <Paragraphs>53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4" baseType="lpstr">
      <vt:lpstr>Arial</vt:lpstr>
      <vt:lpstr>Eniwa</vt:lpstr>
      <vt:lpstr>Die dritte Dimension   eine Herausforderung bei der Leitungsdokumentation</vt:lpstr>
      <vt:lpstr>Eniwa AG</vt:lpstr>
      <vt:lpstr>die dritte Dimension</vt:lpstr>
      <vt:lpstr>Einmessung: Strom Rohrblock</vt:lpstr>
      <vt:lpstr>Einmessung: Dimension Bauwerke</vt:lpstr>
      <vt:lpstr>Einmessung: Genauigkeit</vt:lpstr>
      <vt:lpstr>Einmessung: Mehraufwand - Genauigkeit</vt:lpstr>
      <vt:lpstr>Einmessung: Mehraufwand</vt:lpstr>
      <vt:lpstr>Einmessung: „Daumensprung“</vt:lpstr>
      <vt:lpstr>Plan- und Datenabgabe</vt:lpstr>
      <vt:lpstr>Datenfluss / Fazit</vt:lpstr>
      <vt:lpstr>Vielen Dank.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Titelfolie A</dc:title>
  <dc:creator>Becher Jürg</dc:creator>
  <cp:lastModifiedBy>Becher Jürg</cp:lastModifiedBy>
  <cp:revision>64</cp:revision>
  <cp:lastPrinted>2017-10-27T12:33:00Z</cp:lastPrinted>
  <dcterms:created xsi:type="dcterms:W3CDTF">2022-11-15T10:32:29Z</dcterms:created>
  <dcterms:modified xsi:type="dcterms:W3CDTF">2022-11-16T19:22:50Z</dcterms:modified>
</cp:coreProperties>
</file>