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handoutMasterIdLst>
    <p:handoutMasterId r:id="rId15"/>
  </p:handoutMasterIdLst>
  <p:sldIdLst>
    <p:sldId id="276" r:id="rId2"/>
    <p:sldId id="264" r:id="rId3"/>
    <p:sldId id="266" r:id="rId4"/>
    <p:sldId id="291" r:id="rId5"/>
    <p:sldId id="293" r:id="rId6"/>
    <p:sldId id="292" r:id="rId7"/>
    <p:sldId id="281" r:id="rId8"/>
    <p:sldId id="285" r:id="rId9"/>
    <p:sldId id="286" r:id="rId10"/>
    <p:sldId id="288" r:id="rId11"/>
    <p:sldId id="290" r:id="rId12"/>
    <p:sldId id="275" r:id="rId13"/>
  </p:sldIdLst>
  <p:sldSz cx="9906000" cy="6858000" type="A4"/>
  <p:notesSz cx="7010400" cy="9296400"/>
  <p:defaultTextStyle>
    <a:defPPr>
      <a:defRPr lang="de-DE"/>
    </a:defPPr>
    <a:lvl1pPr marL="0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35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70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05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41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676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13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148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883" algn="l" defTabSz="957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1A"/>
    <a:srgbClr val="F9C753"/>
    <a:srgbClr val="0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5984" autoAdjust="0"/>
  </p:normalViewPr>
  <p:slideViewPr>
    <p:cSldViewPr>
      <p:cViewPr varScale="1">
        <p:scale>
          <a:sx n="125" d="100"/>
          <a:sy n="125" d="100"/>
        </p:scale>
        <p:origin x="2328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F1AA22-2F2A-A14D-924B-F30F9537286C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1EECD5-577E-834E-BE36-899E7E51C26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0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94AE84-3ADC-4D8D-B559-86F90309A1EC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F37C8B-1D32-4216-A063-573A8C9758EB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18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735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470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205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941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3676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413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148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9883" algn="l" defTabSz="9574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Beim ESB gab und gibt es:</a:t>
            </a:r>
          </a:p>
          <a:p>
            <a:pPr marL="285750" marR="0" lvl="0" indent="-285750" algn="l" defTabSz="9574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viele 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Know-how,</a:t>
            </a:r>
            <a:r>
              <a:rPr lang="de-CH" baseline="0" dirty="0" smtClean="0"/>
              <a:t> gespeichert in den Köpfen der Mitarbeiter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Netzdokumentation in Map3D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smtClean="0"/>
              <a:t>Der ESB benötigte: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Zentralisierung der Instandhaltung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Professionelles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Nachvollziehbarkeit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Planbarkeit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Speicherung von Know-how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Langfristige Verfügbarkeit von Informationen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7C8B-1D32-4216-A063-573A8C9758E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18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Autocad</a:t>
            </a:r>
            <a:r>
              <a:rPr lang="fr-CH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fr-CH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3D 2021</a:t>
            </a:r>
            <a:endParaRPr lang="de-CH" dirty="0" smtClean="0">
              <a:effectLst/>
            </a:endParaRPr>
          </a:p>
          <a:p>
            <a:r>
              <a:rPr lang="fr-CH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MapEdit</a:t>
            </a:r>
            <a:r>
              <a:rPr lang="fr-CH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2022.2.131.0</a:t>
            </a:r>
            <a:endParaRPr lang="de-CH" dirty="0" smtClean="0">
              <a:effectLst/>
            </a:endParaRPr>
          </a:p>
          <a:p>
            <a:r>
              <a:rPr lang="fr-CH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 </a:t>
            </a:r>
            <a:r>
              <a:rPr lang="fr-CH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</a:t>
            </a:r>
            <a:r>
              <a:rPr lang="fr-CH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19c Enterprise Edition</a:t>
            </a:r>
            <a:endParaRPr lang="de-CH" dirty="0" smtClean="0">
              <a:effectLst/>
            </a:endParaRPr>
          </a:p>
          <a:p>
            <a:r>
              <a:rPr lang="fr-CH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 14.2 / </a:t>
            </a:r>
            <a:r>
              <a:rPr lang="fr-CH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PostGIS</a:t>
            </a:r>
            <a:r>
              <a:rPr lang="fr-CH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3.2</a:t>
            </a:r>
            <a:endParaRPr lang="de-CH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7C8B-1D32-4216-A063-573A8C9758E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835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Im Datenfluss berücksichtigt</a:t>
            </a:r>
            <a:r>
              <a:rPr lang="de-CH" baseline="0" dirty="0" smtClean="0"/>
              <a:t> sind nur die GIS-Daten. Listen, Planungen, Know-how, etc. ist nicht aufgeführt.</a:t>
            </a:r>
          </a:p>
          <a:p>
            <a:endParaRPr lang="de-CH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aseline="0" dirty="0" smtClean="0"/>
              <a:t>Mit FME werden die Daten aus Map3D/Oracle aufbereitet -&gt; wird nachfolgend von Patrick erklärt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aseline="0" dirty="0" smtClean="0"/>
              <a:t>Geschrieben wird ein Textfile, welches auf einem Share abgelebt wird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7C8B-1D32-4216-A063-573A8C9758E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15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Die von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Sogema</a:t>
            </a:r>
            <a:r>
              <a:rPr lang="de-CH" baseline="0" dirty="0" smtClean="0"/>
              <a:t> programmierte Schnittstelle liest das Textfile ein und importiert die Daten in die MS SQL-Datenbank von </a:t>
            </a:r>
            <a:r>
              <a:rPr lang="de-CH" baseline="0" dirty="0" err="1" smtClean="0"/>
              <a:t>CareOffice</a:t>
            </a:r>
            <a:endParaRPr lang="de-CH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aseline="0" dirty="0" smtClean="0"/>
              <a:t>Die Daten bilden in </a:t>
            </a:r>
            <a:r>
              <a:rPr lang="de-CH" baseline="0" dirty="0" err="1" smtClean="0"/>
              <a:t>CareOffice</a:t>
            </a:r>
            <a:r>
              <a:rPr lang="de-CH" baseline="0" dirty="0" smtClean="0"/>
              <a:t> die Basis zur Planung der Instandhaltung (Arbeitspläne für geplante Instandhaltung, Instandhaltungsanforderungen auf einem Objekt, Rückmeldung ohne Auftrag)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aseline="0" dirty="0" smtClean="0"/>
              <a:t>Die Verlinkung zum </a:t>
            </a:r>
            <a:r>
              <a:rPr lang="de-CH" baseline="0" dirty="0" err="1" smtClean="0"/>
              <a:t>WebGIS</a:t>
            </a:r>
            <a:r>
              <a:rPr lang="de-CH" baseline="0" dirty="0" smtClean="0"/>
              <a:t> ist gegeben, damit der Netz-Kontext hergestellt werden kann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aseline="0" dirty="0" smtClean="0"/>
              <a:t>Zukünftig sollen vermehrt Daten via FME zurück ins </a:t>
            </a:r>
            <a:r>
              <a:rPr lang="de-CH" baseline="0" dirty="0" err="1" smtClean="0"/>
              <a:t>WebGIS</a:t>
            </a:r>
            <a:r>
              <a:rPr lang="de-CH" baseline="0" dirty="0" smtClean="0"/>
              <a:t> fliessen -&gt; Visualisierung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7C8B-1D32-4216-A063-573A8C9758E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572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CH" dirty="0" smtClean="0"/>
              <a:t>Pas</a:t>
            </a:r>
            <a:r>
              <a:rPr lang="fr-CH" baseline="0" dirty="0" smtClean="0"/>
              <a:t> de </a:t>
            </a:r>
            <a:r>
              <a:rPr lang="fr-CH" baseline="0" dirty="0" err="1" smtClean="0"/>
              <a:t>view</a:t>
            </a:r>
            <a:r>
              <a:rPr lang="fr-CH" baseline="0" dirty="0" smtClean="0"/>
              <a:t> créée directement dans la DB mais dans FME (SQL </a:t>
            </a:r>
            <a:r>
              <a:rPr lang="fr-CH" baseline="0" dirty="0" err="1" smtClean="0"/>
              <a:t>creator</a:t>
            </a:r>
            <a:r>
              <a:rPr lang="fr-CH" baseline="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CH" baseline="0" dirty="0" smtClean="0"/>
              <a:t>Respect du modèle de données Care Office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7C8B-1D32-4216-A063-573A8C9758E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573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1.</a:t>
            </a:r>
            <a:r>
              <a:rPr lang="fr-CH" baseline="0" dirty="0" smtClean="0"/>
              <a:t> </a:t>
            </a:r>
            <a:r>
              <a:rPr lang="fr-CH" dirty="0" smtClean="0"/>
              <a:t>Attribution des secteurs (index) de maintenance</a:t>
            </a:r>
            <a:r>
              <a:rPr lang="fr-CH" baseline="0" dirty="0" smtClean="0"/>
              <a:t> et de l’information du nom de rue =&gt; via le jeu de données des axes de rues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7C8B-1D32-4216-A063-573A8C9758E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365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Über die Schnittstelle werden die</a:t>
            </a:r>
            <a:r>
              <a:rPr lang="de-CH" baseline="0" dirty="0" smtClean="0"/>
              <a:t> GIS-Daten als Objekte importiert.</a:t>
            </a:r>
          </a:p>
          <a:p>
            <a:r>
              <a:rPr lang="de-CH" baseline="0" dirty="0" smtClean="0"/>
              <a:t>Zusammen mit dem Arbeitsplan wird der Auftrag generiert.</a:t>
            </a:r>
          </a:p>
          <a:p>
            <a:r>
              <a:rPr lang="de-CH" baseline="0" dirty="0" smtClean="0"/>
              <a:t>Es gibt auch die Möglichkeit über IH-Anforderungen und Rückmeldung ohne Auftrag, ohne Arbeitsplan zu arbeiten.</a:t>
            </a:r>
          </a:p>
          <a:p>
            <a:r>
              <a:rPr lang="de-CH" baseline="0" dirty="0" smtClean="0"/>
              <a:t>Im Feld wird der Auftrag auf einem mobilen Gerät ausgeführt und abgeschlossen.</a:t>
            </a:r>
          </a:p>
          <a:p>
            <a:r>
              <a:rPr lang="de-CH" baseline="0" dirty="0" smtClean="0"/>
              <a:t>Im Büro wird der Auftrag technisch abgeschlossen und der Zyklus für den nächsten Auftrag beginnt.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37C8B-1D32-4216-A063-573A8C9758E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1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4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4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4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20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7" descr="logo_esb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73" y="260648"/>
            <a:ext cx="1312431" cy="571696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/>
        </p:nvSpPr>
        <p:spPr>
          <a:xfrm>
            <a:off x="7250112" y="6376243"/>
            <a:ext cx="2311400" cy="365125"/>
          </a:xfrm>
          <a:prstGeom prst="rect">
            <a:avLst/>
          </a:prstGeom>
        </p:spPr>
        <p:txBody>
          <a:bodyPr lIns="68415" tIns="34208" rIns="68415" bIns="34208"/>
          <a:lstStyle>
            <a:defPPr>
              <a:defRPr lang="de-DE"/>
            </a:defPPr>
            <a:lvl1pPr marL="0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35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470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205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4941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3676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2413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1148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883" algn="l" defTabSz="9574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8559D0-5789-4C16-AB39-8AB8CE258C78}" type="slidenum">
              <a:rPr lang="de-CH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kkurat Pro Light" pitchFamily="34" charset="0"/>
              </a:rPr>
              <a:pPr algn="r"/>
              <a:t>‹N°›</a:t>
            </a:fld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  <a:latin typeface="Akkurat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  <p:sldLayoutId id="2147483722" r:id="rId4"/>
  </p:sldLayoutIdLst>
  <p:hf hdr="0" ftr="0" dt="0"/>
  <p:txStyles>
    <p:titleStyle>
      <a:lvl1pPr algn="ctr" defTabSz="47879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095" indent="-359095" algn="l" defTabSz="47879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39" indent="-299245" algn="l" defTabSz="478793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82" indent="-239396" algn="l" defTabSz="478793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775" indent="-239396" algn="l" defTabSz="47879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568" indent="-239396" algn="l" defTabSz="478793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360" indent="-239396" algn="l" defTabSz="47879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153" indent="-239396" algn="l" defTabSz="47879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948" indent="-239396" algn="l" defTabSz="47879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740" indent="-239396" algn="l" defTabSz="47879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93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85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378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171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964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758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551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343" algn="l" defTabSz="4787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r="4306"/>
          <a:stretch/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5" y="2708921"/>
            <a:ext cx="8502945" cy="3188926"/>
          </a:xfrm>
          <a:prstGeom prst="rect">
            <a:avLst/>
          </a:prstGeom>
        </p:spPr>
      </p:pic>
      <p:pic>
        <p:nvPicPr>
          <p:cNvPr id="1029" name="Picture 5" descr="X:\Users\KIP\Desktop\Logo_mit_claim_wei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88" y="263196"/>
            <a:ext cx="1551498" cy="7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19728" y="3408426"/>
            <a:ext cx="7333672" cy="668646"/>
          </a:xfrm>
          <a:prstGeom prst="rect">
            <a:avLst/>
          </a:prstGeom>
        </p:spPr>
        <p:txBody>
          <a:bodyPr vert="horz" lIns="95747" tIns="47875" rIns="95747" bIns="478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ENERGIE SERVICE </a:t>
            </a:r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BIEL/BIENNE </a:t>
            </a:r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/>
            </a:r>
            <a:b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</a:b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252123" y="5485813"/>
            <a:ext cx="5962091" cy="281351"/>
          </a:xfrm>
          <a:prstGeom prst="rect">
            <a:avLst/>
          </a:prstGeom>
          <a:noFill/>
        </p:spPr>
        <p:txBody>
          <a:bodyPr wrap="square" lIns="95747" tIns="47875" rIns="95747" bIns="47875" rtlCol="0">
            <a:spAutoFit/>
          </a:bodyPr>
          <a:lstStyle/>
          <a:p>
            <a:pPr>
              <a:buSzPct val="70000"/>
            </a:pPr>
            <a:r>
              <a:rPr lang="fr-FR" sz="12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Patrick Vogt </a:t>
            </a:r>
            <a:r>
              <a:rPr lang="fr-FR" sz="1200" dirty="0" err="1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und</a:t>
            </a:r>
            <a:r>
              <a:rPr lang="fr-FR" sz="12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 Christoph </a:t>
            </a:r>
            <a:r>
              <a:rPr lang="fr-FR" sz="12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Lauber, </a:t>
            </a:r>
            <a:r>
              <a:rPr lang="fr-FR" sz="12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Buchs, 23.03.2023</a:t>
            </a:r>
            <a:r>
              <a:rPr lang="fr-FR" sz="12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		</a:t>
            </a:r>
            <a:endParaRPr lang="de-DE" sz="12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250829" y="4007871"/>
            <a:ext cx="7302571" cy="429183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>
              <a:lnSpc>
                <a:spcPct val="90000"/>
              </a:lnSpc>
            </a:pPr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Datenfluss Wartung beim ESB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34133" y="4869160"/>
            <a:ext cx="731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GIS -&gt; Care Office -&gt; GIS</a:t>
            </a:r>
            <a:endParaRPr lang="de-CH" sz="20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CAREOFFICE ANWENDUNG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980728"/>
            <a:ext cx="8220595" cy="5354147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992560" y="1509465"/>
            <a:ext cx="3672408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Schnittstelle GIS-</a:t>
            </a:r>
            <a:r>
              <a:rPr lang="de-CH" dirty="0" err="1"/>
              <a:t>CareOffice</a:t>
            </a:r>
            <a:endParaRPr lang="de-CH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792760" y="2013521"/>
            <a:ext cx="0" cy="911423"/>
          </a:xfrm>
          <a:prstGeom prst="straightConnector1">
            <a:avLst/>
          </a:prstGeom>
          <a:ln w="31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ÜBERNAHME DER WARTUNGSDATEN AUS CARE OFFICE IM GIS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58" y="1340768"/>
            <a:ext cx="83782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036676" y="4880773"/>
            <a:ext cx="5832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DANKE FÜR IHRE </a:t>
            </a:r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AUFMERKSAMKEIT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4098" name="Picture 2" descr="Coach, Berater &amp; Chef: 7 Arten von Fragen, die dich weiterbrin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89" y="1742156"/>
            <a:ext cx="4451023" cy="26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AGENDA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520" y="1268760"/>
            <a:ext cx="8640960" cy="504056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Kontext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Anwendungen im Einsatz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Datenfluss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FME - Dateninput</a:t>
            </a: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FME – Datenaufbereitung</a:t>
            </a: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FME – Datenoutput</a:t>
            </a: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err="1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CareOffice</a:t>
            </a: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 Anwendung</a:t>
            </a: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de-DE" sz="1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Übernahme der Wartungsdaten aus Care Office im GIS</a:t>
            </a: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endParaRPr lang="de-DE" sz="16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algn="l">
              <a:lnSpc>
                <a:spcPct val="120000"/>
              </a:lnSpc>
            </a:pPr>
            <a:endParaRPr lang="de-DE" sz="1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KONTEXT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2070" name="Picture 22" descr="SOGEMA Software GmbH – Maintenance Schwei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4" b="25775"/>
          <a:stretch/>
        </p:blipFill>
        <p:spPr bwMode="auto">
          <a:xfrm>
            <a:off x="6202170" y="1631392"/>
            <a:ext cx="27627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" y="3957954"/>
            <a:ext cx="3501542" cy="235136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1944216"/>
            <a:ext cx="2787774" cy="3717032"/>
          </a:xfrm>
          <a:prstGeom prst="rect">
            <a:avLst/>
          </a:prstGeom>
        </p:spPr>
      </p:pic>
      <p:pic>
        <p:nvPicPr>
          <p:cNvPr id="2062" name="Picture 14" descr="Autodesk AutoCAD Map 3D 2023 [ lifetime License ] – DIGYT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0" y="3957954"/>
            <a:ext cx="573179" cy="5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celliste für Seriendruck erstellen - Vorlage &amp;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6" y="1484784"/>
            <a:ext cx="4064248" cy="20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DO Liste zum Ausdrucken - TOPTORIAL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83" b="6040"/>
          <a:stretch/>
        </p:blipFill>
        <p:spPr bwMode="auto">
          <a:xfrm>
            <a:off x="488504" y="762337"/>
            <a:ext cx="1800200" cy="24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83291" y="1075330"/>
            <a:ext cx="76437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Listen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3169892" y="3164020"/>
            <a:ext cx="1243354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Know-how</a:t>
            </a:r>
            <a:endParaRPr lang="de-CH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000672" y="1460051"/>
            <a:ext cx="4722646" cy="208869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What is neuroplasticity and how can we promote it? | South China Morning  Po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2205028"/>
            <a:ext cx="1556184" cy="10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mit Pfeil 24"/>
          <p:cNvCxnSpPr/>
          <p:nvPr/>
        </p:nvCxnSpPr>
        <p:spPr>
          <a:xfrm>
            <a:off x="4376402" y="3198920"/>
            <a:ext cx="2321882" cy="60381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3669916" y="4008106"/>
            <a:ext cx="3028368" cy="81855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Ändern der Ansicht des Outlook-Kalenders - Microsoft-Suppo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34" y="5116785"/>
            <a:ext cx="2153784" cy="11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4779335" y="6202343"/>
            <a:ext cx="98456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Planung</a:t>
            </a:r>
            <a:endParaRPr lang="de-CH" dirty="0"/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5537343" y="4244543"/>
            <a:ext cx="1160941" cy="106628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ANWENDUNGEN IM </a:t>
            </a:r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EINSATZ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2054" name="Picture 6" descr="Oracle annonce de nouveaux programmes qui transforment la manière dont les  clients achètent et consomment des services clo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4" y="4838684"/>
            <a:ext cx="1972759" cy="10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ntajas y opciones de usar PostGIS y su extensión raster - Geoin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02" y="3861048"/>
            <a:ext cx="2708692" cy="212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oduits &amp; Solutions - MuM MapEd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52" y="1472898"/>
            <a:ext cx="2592288" cy="5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utodesk AutoCAD Map 3D 2023 [ lifetime License ] – DIGYT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80" y="3977473"/>
            <a:ext cx="861211" cy="8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366306" y="2566029"/>
            <a:ext cx="3173387" cy="1638300"/>
            <a:chOff x="1506762" y="2267925"/>
            <a:chExt cx="3173387" cy="1638300"/>
          </a:xfrm>
        </p:grpSpPr>
        <p:pic>
          <p:nvPicPr>
            <p:cNvPr id="2064" name="Picture 16" descr="FME von Safe Software – Drehscheibe für eure Geodat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762" y="2267925"/>
              <a:ext cx="16764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FME von Safe Software – Drehscheibe für eure Geodat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749" y="2267925"/>
              <a:ext cx="16764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SQL - Commvault - English - United Stat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11413" r="15889" b="11978"/>
          <a:stretch/>
        </p:blipFill>
        <p:spPr bwMode="auto">
          <a:xfrm>
            <a:off x="488504" y="1288498"/>
            <a:ext cx="1474678" cy="11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OGEMA Software GmbH – Maintenance Schwei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6" y="1262444"/>
            <a:ext cx="3914868" cy="10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pguide - Revision 10028: /tags/MAESTRO-2.1/Maestro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98" y="2254225"/>
            <a:ext cx="483261" cy="4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MapServer — MapServer 8.0.0 document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2306241"/>
            <a:ext cx="1429689" cy="3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DATENFLUSS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2054" name="Picture 6" descr="Oracle annonce de nouveaux programmes qui transforment la manière dont les  clients achètent et consomment des services clo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752189"/>
            <a:ext cx="1972759" cy="10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utodesk AutoCAD Map 3D 2023 [ lifetime License ] – DIGYT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838153"/>
            <a:ext cx="861211" cy="8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11" y="4797152"/>
            <a:ext cx="4510981" cy="10751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384" y="4149080"/>
            <a:ext cx="3196895" cy="224781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4953000" y="155679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5006301" y="3852106"/>
            <a:ext cx="1314851" cy="1665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kill.tdg-fme.meta_titl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12561" r="19187" b="12561"/>
          <a:stretch/>
        </p:blipFill>
        <p:spPr bwMode="auto">
          <a:xfrm>
            <a:off x="4153916" y="2583073"/>
            <a:ext cx="1598168" cy="10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DATENFLUSS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2060" name="Picture 12" descr="Produits &amp; Solutions - MuM Map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3566273"/>
            <a:ext cx="1800200" cy="40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QL - Commvault - English - United Stat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11413" r="15889" b="11978"/>
          <a:stretch/>
        </p:blipFill>
        <p:spPr bwMode="auto">
          <a:xfrm>
            <a:off x="6174303" y="1322204"/>
            <a:ext cx="938937" cy="7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b="41122"/>
          <a:stretch/>
        </p:blipFill>
        <p:spPr>
          <a:xfrm>
            <a:off x="2873370" y="1124744"/>
            <a:ext cx="3220789" cy="1152128"/>
          </a:xfrm>
          <a:prstGeom prst="rect">
            <a:avLst/>
          </a:prstGeom>
        </p:spPr>
      </p:pic>
      <p:pic>
        <p:nvPicPr>
          <p:cNvPr id="4098" name="Picture 2" descr="Instandhaltungssoftw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837509"/>
            <a:ext cx="2754226" cy="18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stCxn id="4" idx="2"/>
          </p:cNvCxnSpPr>
          <p:nvPr/>
        </p:nvCxnSpPr>
        <p:spPr>
          <a:xfrm flipH="1">
            <a:off x="3512840" y="2276872"/>
            <a:ext cx="970925" cy="7920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232920" y="3766686"/>
            <a:ext cx="1941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skill.tdg-fme.meta_titl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12561" r="19187" b="12561"/>
          <a:stretch/>
        </p:blipFill>
        <p:spPr bwMode="auto">
          <a:xfrm>
            <a:off x="2885596" y="5451289"/>
            <a:ext cx="1598168" cy="10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2585697" y="4797151"/>
            <a:ext cx="639111" cy="79208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Ventajas y opciones de usar PostGIS y su extensión raster - Geoinno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60" y="4026571"/>
            <a:ext cx="994306" cy="7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mit Pfeil 24"/>
          <p:cNvCxnSpPr/>
          <p:nvPr/>
        </p:nvCxnSpPr>
        <p:spPr>
          <a:xfrm flipV="1">
            <a:off x="4564500" y="4695863"/>
            <a:ext cx="2728760" cy="11945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FME - </a:t>
            </a:r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DATENINPUT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960433"/>
            <a:ext cx="7776864" cy="54929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570" y="974754"/>
            <a:ext cx="5028861" cy="54642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92760" y="2420888"/>
            <a:ext cx="1152128" cy="3528392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20000" dirty="0" smtClean="0">
                <a:solidFill>
                  <a:schemeClr val="bg1"/>
                </a:solidFill>
                <a:latin typeface="Akkurat TT Light" panose="020B0404020101020102" pitchFamily="34" charset="0"/>
                <a:cs typeface="Akkurat TT Light" panose="020B0404020101020102" pitchFamily="34" charset="0"/>
              </a:rPr>
              <a:t>}</a:t>
            </a:r>
            <a:endParaRPr lang="de-DE" sz="20000" dirty="0">
              <a:solidFill>
                <a:schemeClr val="bg1"/>
              </a:solidFill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FME - </a:t>
            </a:r>
            <a:r>
              <a:rPr lang="de-CH" sz="26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DATENAUFBEREITUNG</a:t>
            </a:r>
            <a:endParaRPr lang="de-CH" sz="26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28700"/>
            <a:ext cx="6506114" cy="21242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52" y="1772816"/>
            <a:ext cx="4689995" cy="45365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4528" y="3140968"/>
            <a:ext cx="3312368" cy="3168352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endParaRPr lang="fr-CH" sz="14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buAutoNum type="arabicPeriod"/>
            </a:pPr>
            <a:r>
              <a:rPr lang="de-CH" sz="14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Zuweisung Lokalisierungsattribute  =&gt; Sektor und Adresse</a:t>
            </a:r>
          </a:p>
          <a:p>
            <a:pPr marL="342900" indent="-342900" algn="l">
              <a:buAutoNum type="arabicPeriod"/>
            </a:pPr>
            <a:endParaRPr lang="de-CH" sz="14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marL="342900" indent="-342900" algn="l">
              <a:buAutoNum type="arabicPeriod"/>
            </a:pPr>
            <a:r>
              <a:rPr lang="de-CH" sz="14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Vergleich der GIS Daten (</a:t>
            </a:r>
            <a:r>
              <a:rPr lang="de-CH" sz="1400" dirty="0" err="1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Revised</a:t>
            </a:r>
            <a:r>
              <a:rPr lang="de-CH" sz="14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) mit den bestehenden Care Office Daten (Original). Abgleich über Medium und FID</a:t>
            </a:r>
            <a:endParaRPr lang="de-CH" sz="1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algn="l"/>
            <a:endParaRPr lang="de-CH" sz="14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algn="l"/>
            <a:endParaRPr lang="de-CH" sz="1400" dirty="0" smtClean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  <a:p>
            <a:pPr algn="l"/>
            <a:r>
              <a:rPr lang="de-CH" sz="14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Die Daten sollen nicht jedes Mal komplett neu geschrieben werden.</a:t>
            </a:r>
            <a:endParaRPr lang="de-CH" sz="1400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88" y="370144"/>
            <a:ext cx="1800200" cy="1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3" y="1286218"/>
            <a:ext cx="9552374" cy="49534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13" y="2175408"/>
            <a:ext cx="9552374" cy="25071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2520" y="188640"/>
            <a:ext cx="7200800" cy="1080120"/>
          </a:xfrm>
          <a:prstGeom prst="rect">
            <a:avLst/>
          </a:prstGeom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6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FME – DATENOUTPUT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74" y="1340768"/>
            <a:ext cx="8450252" cy="45365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5000"/>
                    </a14:imgEffect>
                  </a14:imgLayer>
                </a14:imgProps>
              </a:ext>
            </a:extLst>
          </a:blip>
          <a:srcRect t="831"/>
          <a:stretch/>
        </p:blipFill>
        <p:spPr>
          <a:xfrm>
            <a:off x="968229" y="908720"/>
            <a:ext cx="7969542" cy="570847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601072" y="663114"/>
            <a:ext cx="3528392" cy="1901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/>
          <p:cNvSpPr/>
          <p:nvPr/>
        </p:nvSpPr>
        <p:spPr>
          <a:xfrm>
            <a:off x="5745088" y="4797152"/>
            <a:ext cx="3528392" cy="1901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84648" y="2670761"/>
            <a:ext cx="6336704" cy="1516479"/>
          </a:xfrm>
          <a:prstGeom prst="rect">
            <a:avLst/>
          </a:prstGeom>
          <a:solidFill>
            <a:schemeClr val="bg1"/>
          </a:solidFill>
        </p:spPr>
        <p:txBody>
          <a:bodyPr vert="horz" lIns="68390" tIns="34195" rIns="68390" bIns="34195" rtlCol="0" anchor="t">
            <a:noAutofit/>
          </a:bodyPr>
          <a:lstStyle>
            <a:lvl1pPr algn="ctr" defTabSz="639926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8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Neues physisches Objekt </a:t>
            </a:r>
            <a:r>
              <a:rPr lang="de-CH" sz="1800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= neue </a:t>
            </a:r>
            <a:r>
              <a:rPr lang="de-CH" sz="18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Instandhaltungshistorie.</a:t>
            </a:r>
          </a:p>
          <a:p>
            <a:r>
              <a:rPr lang="de-CH" sz="1800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Damit ein neues Objekt in Care Office generiert wird muss seitens GIS auch eine neue FID vergeben werden</a:t>
            </a:r>
          </a:p>
          <a:p>
            <a:r>
              <a:rPr lang="fr-CH" sz="1800" b="1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GIS-</a:t>
            </a:r>
            <a:r>
              <a:rPr lang="fr-CH" sz="1800" b="1" dirty="0" err="1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Operatoren</a:t>
            </a:r>
            <a:r>
              <a:rPr lang="fr-CH" sz="1800" b="1" dirty="0" smtClean="0">
                <a:latin typeface="Akkurat TT Light" panose="020B0404020101020102" pitchFamily="34" charset="0"/>
                <a:cs typeface="Akkurat TT Light" panose="020B0404020101020102" pitchFamily="34" charset="0"/>
              </a:rPr>
              <a:t> </a:t>
            </a:r>
            <a:r>
              <a:rPr lang="de-CH" sz="1800" b="1" dirty="0">
                <a:latin typeface="Akkurat TT Light" panose="020B0404020101020102" pitchFamily="34" charset="0"/>
                <a:cs typeface="Akkurat TT Light" panose="020B0404020101020102" pitchFamily="34" charset="0"/>
              </a:rPr>
              <a:t>müssen den Prozess beherrschen und seinen Einfluss verstehen.</a:t>
            </a:r>
            <a:endParaRPr lang="de-CH" sz="1400" b="1" dirty="0">
              <a:latin typeface="Akkurat TT Light" panose="020B0404020101020102" pitchFamily="34" charset="0"/>
              <a:cs typeface="Akkurat TT Light" panose="020B04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ESB_Präsentationsvorlage_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Präsentation_D</Template>
  <TotalTime>0</TotalTime>
  <Words>448</Words>
  <Application>Microsoft Office PowerPoint</Application>
  <PresentationFormat>Format A4 (210 x 297 mm)</PresentationFormat>
  <Paragraphs>85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Akkurat Pro Light</vt:lpstr>
      <vt:lpstr>Akkurat TT Light</vt:lpstr>
      <vt:lpstr>Arial</vt:lpstr>
      <vt:lpstr>Calibri</vt:lpstr>
      <vt:lpstr>ESB_Präsentationsvorlage_D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Energie Service Biel/Bienne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Vogt Patrick</dc:creator>
  <cp:lastModifiedBy>Vogt Patrick</cp:lastModifiedBy>
  <cp:revision>51</cp:revision>
  <cp:lastPrinted>2015-07-03T08:37:47Z</cp:lastPrinted>
  <dcterms:created xsi:type="dcterms:W3CDTF">2023-03-13T12:42:44Z</dcterms:created>
  <dcterms:modified xsi:type="dcterms:W3CDTF">2023-03-22T14:00:10Z</dcterms:modified>
</cp:coreProperties>
</file>