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5" r:id="rId2"/>
  </p:sldMasterIdLst>
  <p:notesMasterIdLst>
    <p:notesMasterId r:id="rId15"/>
  </p:notesMasterIdLst>
  <p:handoutMasterIdLst>
    <p:handoutMasterId r:id="rId16"/>
  </p:handoutMasterIdLst>
  <p:sldIdLst>
    <p:sldId id="257" r:id="rId3"/>
    <p:sldId id="260" r:id="rId4"/>
    <p:sldId id="280" r:id="rId5"/>
    <p:sldId id="284" r:id="rId6"/>
    <p:sldId id="317" r:id="rId7"/>
    <p:sldId id="287" r:id="rId8"/>
    <p:sldId id="314" r:id="rId9"/>
    <p:sldId id="315" r:id="rId10"/>
    <p:sldId id="316" r:id="rId11"/>
    <p:sldId id="318" r:id="rId12"/>
    <p:sldId id="327" r:id="rId13"/>
    <p:sldId id="282" r:id="rId14"/>
  </p:sldIdLst>
  <p:sldSz cx="9144000" cy="5143500" type="screen16x9"/>
  <p:notesSz cx="6865938" cy="9998075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EBD621-AD57-47B2-BBC0-F65C6E43C451}" v="461" dt="2023-02-20T08:49:15.516"/>
  </p1510:revLst>
</p1510:revInfo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Objects="1" showGuides="1">
      <p:cViewPr varScale="1">
        <p:scale>
          <a:sx n="139" d="100"/>
          <a:sy n="139" d="100"/>
        </p:scale>
        <p:origin x="15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1" d="100"/>
          <a:sy n="121" d="100"/>
        </p:scale>
        <p:origin x="49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and Fabian" userId="9b4e6955-445a-4c73-acac-f7770275972f" providerId="ADAL" clId="{E8EBD621-AD57-47B2-BBC0-F65C6E43C451}"/>
    <pc:docChg chg="undo custSel modSld sldOrd">
      <pc:chgData name="Biland Fabian" userId="9b4e6955-445a-4c73-acac-f7770275972f" providerId="ADAL" clId="{E8EBD621-AD57-47B2-BBC0-F65C6E43C451}" dt="2023-02-20T08:49:15.516" v="473"/>
      <pc:docMkLst>
        <pc:docMk/>
      </pc:docMkLst>
      <pc:sldChg chg="addSp modSp mod ord modAnim">
        <pc:chgData name="Biland Fabian" userId="9b4e6955-445a-4c73-acac-f7770275972f" providerId="ADAL" clId="{E8EBD621-AD57-47B2-BBC0-F65C6E43C451}" dt="2023-02-20T08:49:15.516" v="473"/>
        <pc:sldMkLst>
          <pc:docMk/>
          <pc:sldMk cId="526755237" sldId="284"/>
        </pc:sldMkLst>
        <pc:spChg chg="mod">
          <ac:chgData name="Biland Fabian" userId="9b4e6955-445a-4c73-acac-f7770275972f" providerId="ADAL" clId="{E8EBD621-AD57-47B2-BBC0-F65C6E43C451}" dt="2023-02-20T08:40:12.465" v="459" actId="1076"/>
          <ac:spMkLst>
            <pc:docMk/>
            <pc:sldMk cId="526755237" sldId="284"/>
            <ac:spMk id="7" creationId="{8E6EB8F8-D606-1A4D-DD81-9ADD717F8EC7}"/>
          </ac:spMkLst>
        </pc:spChg>
        <pc:graphicFrameChg chg="add mod">
          <ac:chgData name="Biland Fabian" userId="9b4e6955-445a-4c73-acac-f7770275972f" providerId="ADAL" clId="{E8EBD621-AD57-47B2-BBC0-F65C6E43C451}" dt="2023-02-20T08:40:12.465" v="459" actId="1076"/>
          <ac:graphicFrameMkLst>
            <pc:docMk/>
            <pc:sldMk cId="526755237" sldId="284"/>
            <ac:graphicFrameMk id="36" creationId="{5DEA9905-E345-C654-BD11-EB74F1B3BC06}"/>
          </ac:graphicFrameMkLst>
        </pc:graphicFrameChg>
        <pc:picChg chg="add mod">
          <ac:chgData name="Biland Fabian" userId="9b4e6955-445a-4c73-acac-f7770275972f" providerId="ADAL" clId="{E8EBD621-AD57-47B2-BBC0-F65C6E43C451}" dt="2023-02-20T08:44:51.439" v="463" actId="1076"/>
          <ac:picMkLst>
            <pc:docMk/>
            <pc:sldMk cId="526755237" sldId="284"/>
            <ac:picMk id="38" creationId="{00E2F449-FC4F-F04C-B108-4572E7484C2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7C090-D06B-4B8C-962D-21C2C8B0329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6C5C341-7478-4C38-9A53-3115751D691C}">
      <dgm:prSet custT="1"/>
      <dgm:spPr/>
      <dgm:t>
        <a:bodyPr/>
        <a:lstStyle/>
        <a:p>
          <a:pPr rtl="0"/>
          <a:r>
            <a:rPr lang="de-CH" sz="1600" dirty="0"/>
            <a:t>Ca. 17’100 Assets</a:t>
          </a:r>
        </a:p>
        <a:p>
          <a:pPr rtl="0"/>
          <a:r>
            <a:rPr lang="de-CH" sz="1600" dirty="0"/>
            <a:t>20 </a:t>
          </a:r>
          <a:r>
            <a:rPr lang="de-CH" sz="1600" dirty="0" err="1"/>
            <a:t>Assetgruppen</a:t>
          </a:r>
          <a:endParaRPr lang="de-CH" sz="600" dirty="0"/>
        </a:p>
      </dgm:t>
    </dgm:pt>
    <dgm:pt modelId="{000334E4-7561-476D-901B-D12730D6B2F0}" type="parTrans" cxnId="{B489EAF5-B0BB-45EE-8211-89376AC39C4E}">
      <dgm:prSet/>
      <dgm:spPr/>
      <dgm:t>
        <a:bodyPr/>
        <a:lstStyle/>
        <a:p>
          <a:endParaRPr lang="de-DE"/>
        </a:p>
      </dgm:t>
    </dgm:pt>
    <dgm:pt modelId="{7E388892-7039-4EE9-AD3F-2A00F5F2DADB}" type="sibTrans" cxnId="{B489EAF5-B0BB-45EE-8211-89376AC39C4E}">
      <dgm:prSet/>
      <dgm:spPr/>
      <dgm:t>
        <a:bodyPr/>
        <a:lstStyle/>
        <a:p>
          <a:endParaRPr lang="de-DE"/>
        </a:p>
      </dgm:t>
    </dgm:pt>
    <dgm:pt modelId="{14422531-4AD5-4ACB-BE77-99C9426A7AB1}" type="pres">
      <dgm:prSet presAssocID="{EB17C090-D06B-4B8C-962D-21C2C8B03295}" presName="cycle" presStyleCnt="0">
        <dgm:presLayoutVars>
          <dgm:dir/>
          <dgm:resizeHandles val="exact"/>
        </dgm:presLayoutVars>
      </dgm:prSet>
      <dgm:spPr/>
    </dgm:pt>
    <dgm:pt modelId="{4BB2AFB8-84B2-47FA-A32E-A32113FB1FA5}" type="pres">
      <dgm:prSet presAssocID="{76C5C341-7478-4C38-9A53-3115751D691C}" presName="node" presStyleLbl="node1" presStyleIdx="0" presStyleCnt="1" custAng="20665269" custRadScaleRad="100118" custRadScaleInc="219">
        <dgm:presLayoutVars>
          <dgm:bulletEnabled val="1"/>
        </dgm:presLayoutVars>
      </dgm:prSet>
      <dgm:spPr/>
    </dgm:pt>
  </dgm:ptLst>
  <dgm:cxnLst>
    <dgm:cxn modelId="{ECF31A84-3D31-4237-9E24-5781A5068220}" type="presOf" srcId="{76C5C341-7478-4C38-9A53-3115751D691C}" destId="{4BB2AFB8-84B2-47FA-A32E-A32113FB1FA5}" srcOrd="0" destOrd="0" presId="urn:microsoft.com/office/officeart/2005/8/layout/cycle2"/>
    <dgm:cxn modelId="{7EA2D1B2-ABEA-40DB-BD3B-4989E918D585}" type="presOf" srcId="{EB17C090-D06B-4B8C-962D-21C2C8B03295}" destId="{14422531-4AD5-4ACB-BE77-99C9426A7AB1}" srcOrd="0" destOrd="0" presId="urn:microsoft.com/office/officeart/2005/8/layout/cycle2"/>
    <dgm:cxn modelId="{B489EAF5-B0BB-45EE-8211-89376AC39C4E}" srcId="{EB17C090-D06B-4B8C-962D-21C2C8B03295}" destId="{76C5C341-7478-4C38-9A53-3115751D691C}" srcOrd="0" destOrd="0" parTransId="{000334E4-7561-476D-901B-D12730D6B2F0}" sibTransId="{7E388892-7039-4EE9-AD3F-2A00F5F2DADB}"/>
    <dgm:cxn modelId="{D7DDFD26-6BC4-4F15-A7D4-50B32E5D3162}" type="presParOf" srcId="{14422531-4AD5-4ACB-BE77-99C9426A7AB1}" destId="{4BB2AFB8-84B2-47FA-A32E-A32113FB1F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17C090-D06B-4B8C-962D-21C2C8B0329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6C5C341-7478-4C38-9A53-3115751D691C}">
      <dgm:prSet custT="1"/>
      <dgm:spPr>
        <a:solidFill>
          <a:srgbClr val="39B0A3"/>
        </a:solidFill>
      </dgm:spPr>
      <dgm:t>
        <a:bodyPr/>
        <a:lstStyle/>
        <a:p>
          <a:pPr rtl="0"/>
          <a:r>
            <a:rPr lang="de-CH" sz="1200" dirty="0"/>
            <a:t>Verbesserung der Zusammenarbeit zwischen den Abteilungen</a:t>
          </a:r>
        </a:p>
      </dgm:t>
    </dgm:pt>
    <dgm:pt modelId="{000334E4-7561-476D-901B-D12730D6B2F0}" type="parTrans" cxnId="{B489EAF5-B0BB-45EE-8211-89376AC39C4E}">
      <dgm:prSet/>
      <dgm:spPr/>
      <dgm:t>
        <a:bodyPr/>
        <a:lstStyle/>
        <a:p>
          <a:endParaRPr lang="de-DE"/>
        </a:p>
      </dgm:t>
    </dgm:pt>
    <dgm:pt modelId="{7E388892-7039-4EE9-AD3F-2A00F5F2DADB}" type="sibTrans" cxnId="{B489EAF5-B0BB-45EE-8211-89376AC39C4E}">
      <dgm:prSet/>
      <dgm:spPr/>
      <dgm:t>
        <a:bodyPr/>
        <a:lstStyle/>
        <a:p>
          <a:endParaRPr lang="de-DE"/>
        </a:p>
      </dgm:t>
    </dgm:pt>
    <dgm:pt modelId="{14422531-4AD5-4ACB-BE77-99C9426A7AB1}" type="pres">
      <dgm:prSet presAssocID="{EB17C090-D06B-4B8C-962D-21C2C8B03295}" presName="cycle" presStyleCnt="0">
        <dgm:presLayoutVars>
          <dgm:dir/>
          <dgm:resizeHandles val="exact"/>
        </dgm:presLayoutVars>
      </dgm:prSet>
      <dgm:spPr/>
    </dgm:pt>
    <dgm:pt modelId="{4BB2AFB8-84B2-47FA-A32E-A32113FB1FA5}" type="pres">
      <dgm:prSet presAssocID="{76C5C341-7478-4C38-9A53-3115751D691C}" presName="node" presStyleLbl="node1" presStyleIdx="0" presStyleCnt="1">
        <dgm:presLayoutVars>
          <dgm:bulletEnabled val="1"/>
        </dgm:presLayoutVars>
      </dgm:prSet>
      <dgm:spPr/>
    </dgm:pt>
  </dgm:ptLst>
  <dgm:cxnLst>
    <dgm:cxn modelId="{ECF31A84-3D31-4237-9E24-5781A5068220}" type="presOf" srcId="{76C5C341-7478-4C38-9A53-3115751D691C}" destId="{4BB2AFB8-84B2-47FA-A32E-A32113FB1FA5}" srcOrd="0" destOrd="0" presId="urn:microsoft.com/office/officeart/2005/8/layout/cycle2"/>
    <dgm:cxn modelId="{7EA2D1B2-ABEA-40DB-BD3B-4989E918D585}" type="presOf" srcId="{EB17C090-D06B-4B8C-962D-21C2C8B03295}" destId="{14422531-4AD5-4ACB-BE77-99C9426A7AB1}" srcOrd="0" destOrd="0" presId="urn:microsoft.com/office/officeart/2005/8/layout/cycle2"/>
    <dgm:cxn modelId="{B489EAF5-B0BB-45EE-8211-89376AC39C4E}" srcId="{EB17C090-D06B-4B8C-962D-21C2C8B03295}" destId="{76C5C341-7478-4C38-9A53-3115751D691C}" srcOrd="0" destOrd="0" parTransId="{000334E4-7561-476D-901B-D12730D6B2F0}" sibTransId="{7E388892-7039-4EE9-AD3F-2A00F5F2DADB}"/>
    <dgm:cxn modelId="{D7DDFD26-6BC4-4F15-A7D4-50B32E5D3162}" type="presParOf" srcId="{14422531-4AD5-4ACB-BE77-99C9426A7AB1}" destId="{4BB2AFB8-84B2-47FA-A32E-A32113FB1F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17C090-D06B-4B8C-962D-21C2C8B0329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6C5C341-7478-4C38-9A53-3115751D691C}">
      <dgm:prSet custT="1"/>
      <dgm:spPr>
        <a:solidFill>
          <a:srgbClr val="005F93"/>
        </a:solidFill>
      </dgm:spPr>
      <dgm:t>
        <a:bodyPr/>
        <a:lstStyle/>
        <a:p>
          <a:pPr rtl="0"/>
          <a:r>
            <a:rPr lang="de-CH" sz="1200" dirty="0"/>
            <a:t>Erhöhung der Stammdaten-qualität</a:t>
          </a:r>
          <a:endParaRPr lang="de-CH" sz="600" dirty="0"/>
        </a:p>
      </dgm:t>
    </dgm:pt>
    <dgm:pt modelId="{000334E4-7561-476D-901B-D12730D6B2F0}" type="parTrans" cxnId="{B489EAF5-B0BB-45EE-8211-89376AC39C4E}">
      <dgm:prSet/>
      <dgm:spPr/>
      <dgm:t>
        <a:bodyPr/>
        <a:lstStyle/>
        <a:p>
          <a:endParaRPr lang="de-DE"/>
        </a:p>
      </dgm:t>
    </dgm:pt>
    <dgm:pt modelId="{7E388892-7039-4EE9-AD3F-2A00F5F2DADB}" type="sibTrans" cxnId="{B489EAF5-B0BB-45EE-8211-89376AC39C4E}">
      <dgm:prSet/>
      <dgm:spPr/>
      <dgm:t>
        <a:bodyPr/>
        <a:lstStyle/>
        <a:p>
          <a:endParaRPr lang="de-DE"/>
        </a:p>
      </dgm:t>
    </dgm:pt>
    <dgm:pt modelId="{14422531-4AD5-4ACB-BE77-99C9426A7AB1}" type="pres">
      <dgm:prSet presAssocID="{EB17C090-D06B-4B8C-962D-21C2C8B03295}" presName="cycle" presStyleCnt="0">
        <dgm:presLayoutVars>
          <dgm:dir/>
          <dgm:resizeHandles val="exact"/>
        </dgm:presLayoutVars>
      </dgm:prSet>
      <dgm:spPr/>
    </dgm:pt>
    <dgm:pt modelId="{4BB2AFB8-84B2-47FA-A32E-A32113FB1FA5}" type="pres">
      <dgm:prSet presAssocID="{76C5C341-7478-4C38-9A53-3115751D691C}" presName="node" presStyleLbl="node1" presStyleIdx="0" presStyleCnt="1">
        <dgm:presLayoutVars>
          <dgm:bulletEnabled val="1"/>
        </dgm:presLayoutVars>
      </dgm:prSet>
      <dgm:spPr/>
    </dgm:pt>
  </dgm:ptLst>
  <dgm:cxnLst>
    <dgm:cxn modelId="{ECF31A84-3D31-4237-9E24-5781A5068220}" type="presOf" srcId="{76C5C341-7478-4C38-9A53-3115751D691C}" destId="{4BB2AFB8-84B2-47FA-A32E-A32113FB1FA5}" srcOrd="0" destOrd="0" presId="urn:microsoft.com/office/officeart/2005/8/layout/cycle2"/>
    <dgm:cxn modelId="{7EA2D1B2-ABEA-40DB-BD3B-4989E918D585}" type="presOf" srcId="{EB17C090-D06B-4B8C-962D-21C2C8B03295}" destId="{14422531-4AD5-4ACB-BE77-99C9426A7AB1}" srcOrd="0" destOrd="0" presId="urn:microsoft.com/office/officeart/2005/8/layout/cycle2"/>
    <dgm:cxn modelId="{B489EAF5-B0BB-45EE-8211-89376AC39C4E}" srcId="{EB17C090-D06B-4B8C-962D-21C2C8B03295}" destId="{76C5C341-7478-4C38-9A53-3115751D691C}" srcOrd="0" destOrd="0" parTransId="{000334E4-7561-476D-901B-D12730D6B2F0}" sibTransId="{7E388892-7039-4EE9-AD3F-2A00F5F2DADB}"/>
    <dgm:cxn modelId="{D7DDFD26-6BC4-4F15-A7D4-50B32E5D3162}" type="presParOf" srcId="{14422531-4AD5-4ACB-BE77-99C9426A7AB1}" destId="{4BB2AFB8-84B2-47FA-A32E-A32113FB1F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17C090-D06B-4B8C-962D-21C2C8B0329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6C5C341-7478-4C38-9A53-3115751D691C}">
      <dgm:prSet custT="1"/>
      <dgm:spPr>
        <a:solidFill>
          <a:srgbClr val="E77A06"/>
        </a:solidFill>
      </dgm:spPr>
      <dgm:t>
        <a:bodyPr/>
        <a:lstStyle/>
        <a:p>
          <a:pPr rtl="0"/>
          <a:r>
            <a:rPr lang="de-CH" sz="1200" dirty="0"/>
            <a:t>Vermeidung von Medienbrüchen </a:t>
          </a:r>
        </a:p>
        <a:p>
          <a:pPr rtl="0"/>
          <a:r>
            <a:rPr lang="de-CH" sz="1200" dirty="0"/>
            <a:t>(inkl. manueller Nachbearbeitung)</a:t>
          </a:r>
        </a:p>
      </dgm:t>
    </dgm:pt>
    <dgm:pt modelId="{000334E4-7561-476D-901B-D12730D6B2F0}" type="parTrans" cxnId="{B489EAF5-B0BB-45EE-8211-89376AC39C4E}">
      <dgm:prSet/>
      <dgm:spPr/>
      <dgm:t>
        <a:bodyPr/>
        <a:lstStyle/>
        <a:p>
          <a:endParaRPr lang="de-DE"/>
        </a:p>
      </dgm:t>
    </dgm:pt>
    <dgm:pt modelId="{7E388892-7039-4EE9-AD3F-2A00F5F2DADB}" type="sibTrans" cxnId="{B489EAF5-B0BB-45EE-8211-89376AC39C4E}">
      <dgm:prSet/>
      <dgm:spPr/>
      <dgm:t>
        <a:bodyPr/>
        <a:lstStyle/>
        <a:p>
          <a:endParaRPr lang="de-DE"/>
        </a:p>
      </dgm:t>
    </dgm:pt>
    <dgm:pt modelId="{14422531-4AD5-4ACB-BE77-99C9426A7AB1}" type="pres">
      <dgm:prSet presAssocID="{EB17C090-D06B-4B8C-962D-21C2C8B03295}" presName="cycle" presStyleCnt="0">
        <dgm:presLayoutVars>
          <dgm:dir/>
          <dgm:resizeHandles val="exact"/>
        </dgm:presLayoutVars>
      </dgm:prSet>
      <dgm:spPr/>
    </dgm:pt>
    <dgm:pt modelId="{4BB2AFB8-84B2-47FA-A32E-A32113FB1FA5}" type="pres">
      <dgm:prSet presAssocID="{76C5C341-7478-4C38-9A53-3115751D691C}" presName="node" presStyleLbl="node1" presStyleIdx="0" presStyleCnt="1">
        <dgm:presLayoutVars>
          <dgm:bulletEnabled val="1"/>
        </dgm:presLayoutVars>
      </dgm:prSet>
      <dgm:spPr/>
    </dgm:pt>
  </dgm:ptLst>
  <dgm:cxnLst>
    <dgm:cxn modelId="{ECF31A84-3D31-4237-9E24-5781A5068220}" type="presOf" srcId="{76C5C341-7478-4C38-9A53-3115751D691C}" destId="{4BB2AFB8-84B2-47FA-A32E-A32113FB1FA5}" srcOrd="0" destOrd="0" presId="urn:microsoft.com/office/officeart/2005/8/layout/cycle2"/>
    <dgm:cxn modelId="{7EA2D1B2-ABEA-40DB-BD3B-4989E918D585}" type="presOf" srcId="{EB17C090-D06B-4B8C-962D-21C2C8B03295}" destId="{14422531-4AD5-4ACB-BE77-99C9426A7AB1}" srcOrd="0" destOrd="0" presId="urn:microsoft.com/office/officeart/2005/8/layout/cycle2"/>
    <dgm:cxn modelId="{B489EAF5-B0BB-45EE-8211-89376AC39C4E}" srcId="{EB17C090-D06B-4B8C-962D-21C2C8B03295}" destId="{76C5C341-7478-4C38-9A53-3115751D691C}" srcOrd="0" destOrd="0" parTransId="{000334E4-7561-476D-901B-D12730D6B2F0}" sibTransId="{7E388892-7039-4EE9-AD3F-2A00F5F2DADB}"/>
    <dgm:cxn modelId="{D7DDFD26-6BC4-4F15-A7D4-50B32E5D3162}" type="presParOf" srcId="{14422531-4AD5-4ACB-BE77-99C9426A7AB1}" destId="{4BB2AFB8-84B2-47FA-A32E-A32113FB1F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17C090-D06B-4B8C-962D-21C2C8B0329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6C5C341-7478-4C38-9A53-3115751D691C}">
      <dgm:prSet custT="1"/>
      <dgm:spPr/>
      <dgm:t>
        <a:bodyPr/>
        <a:lstStyle/>
        <a:p>
          <a:pPr rtl="0"/>
          <a:r>
            <a:rPr lang="de-CH" sz="1200" dirty="0"/>
            <a:t>Unterstützung der Unterhaltsaufgaben mit mobilen Informationen</a:t>
          </a:r>
          <a:endParaRPr lang="de-CH" sz="600" dirty="0"/>
        </a:p>
      </dgm:t>
    </dgm:pt>
    <dgm:pt modelId="{000334E4-7561-476D-901B-D12730D6B2F0}" type="parTrans" cxnId="{B489EAF5-B0BB-45EE-8211-89376AC39C4E}">
      <dgm:prSet/>
      <dgm:spPr/>
      <dgm:t>
        <a:bodyPr/>
        <a:lstStyle/>
        <a:p>
          <a:endParaRPr lang="de-DE"/>
        </a:p>
      </dgm:t>
    </dgm:pt>
    <dgm:pt modelId="{7E388892-7039-4EE9-AD3F-2A00F5F2DADB}" type="sibTrans" cxnId="{B489EAF5-B0BB-45EE-8211-89376AC39C4E}">
      <dgm:prSet/>
      <dgm:spPr/>
      <dgm:t>
        <a:bodyPr/>
        <a:lstStyle/>
        <a:p>
          <a:endParaRPr lang="de-DE"/>
        </a:p>
      </dgm:t>
    </dgm:pt>
    <dgm:pt modelId="{14422531-4AD5-4ACB-BE77-99C9426A7AB1}" type="pres">
      <dgm:prSet presAssocID="{EB17C090-D06B-4B8C-962D-21C2C8B03295}" presName="cycle" presStyleCnt="0">
        <dgm:presLayoutVars>
          <dgm:dir/>
          <dgm:resizeHandles val="exact"/>
        </dgm:presLayoutVars>
      </dgm:prSet>
      <dgm:spPr/>
    </dgm:pt>
    <dgm:pt modelId="{4BB2AFB8-84B2-47FA-A32E-A32113FB1FA5}" type="pres">
      <dgm:prSet presAssocID="{76C5C341-7478-4C38-9A53-3115751D691C}" presName="node" presStyleLbl="node1" presStyleIdx="0" presStyleCnt="1">
        <dgm:presLayoutVars>
          <dgm:bulletEnabled val="1"/>
        </dgm:presLayoutVars>
      </dgm:prSet>
      <dgm:spPr/>
    </dgm:pt>
  </dgm:ptLst>
  <dgm:cxnLst>
    <dgm:cxn modelId="{ECF31A84-3D31-4237-9E24-5781A5068220}" type="presOf" srcId="{76C5C341-7478-4C38-9A53-3115751D691C}" destId="{4BB2AFB8-84B2-47FA-A32E-A32113FB1FA5}" srcOrd="0" destOrd="0" presId="urn:microsoft.com/office/officeart/2005/8/layout/cycle2"/>
    <dgm:cxn modelId="{7EA2D1B2-ABEA-40DB-BD3B-4989E918D585}" type="presOf" srcId="{EB17C090-D06B-4B8C-962D-21C2C8B03295}" destId="{14422531-4AD5-4ACB-BE77-99C9426A7AB1}" srcOrd="0" destOrd="0" presId="urn:microsoft.com/office/officeart/2005/8/layout/cycle2"/>
    <dgm:cxn modelId="{B489EAF5-B0BB-45EE-8211-89376AC39C4E}" srcId="{EB17C090-D06B-4B8C-962D-21C2C8B03295}" destId="{76C5C341-7478-4C38-9A53-3115751D691C}" srcOrd="0" destOrd="0" parTransId="{000334E4-7561-476D-901B-D12730D6B2F0}" sibTransId="{7E388892-7039-4EE9-AD3F-2A00F5F2DADB}"/>
    <dgm:cxn modelId="{D7DDFD26-6BC4-4F15-A7D4-50B32E5D3162}" type="presParOf" srcId="{14422531-4AD5-4ACB-BE77-99C9426A7AB1}" destId="{4BB2AFB8-84B2-47FA-A32E-A32113FB1F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17C090-D06B-4B8C-962D-21C2C8B0329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6C5C341-7478-4C38-9A53-3115751D691C}">
      <dgm:prSet custT="1"/>
      <dgm:spPr>
        <a:solidFill>
          <a:srgbClr val="61B2E0"/>
        </a:solidFill>
      </dgm:spPr>
      <dgm:t>
        <a:bodyPr/>
        <a:lstStyle/>
        <a:p>
          <a:pPr rtl="0"/>
          <a:r>
            <a:rPr lang="de-CH" sz="1200" dirty="0"/>
            <a:t>Ablösung der papierbasierten Auftragsformulare, Auftragsprotokolle und Nachweise</a:t>
          </a:r>
        </a:p>
      </dgm:t>
    </dgm:pt>
    <dgm:pt modelId="{000334E4-7561-476D-901B-D12730D6B2F0}" type="parTrans" cxnId="{B489EAF5-B0BB-45EE-8211-89376AC39C4E}">
      <dgm:prSet/>
      <dgm:spPr/>
      <dgm:t>
        <a:bodyPr/>
        <a:lstStyle/>
        <a:p>
          <a:endParaRPr lang="de-DE"/>
        </a:p>
      </dgm:t>
    </dgm:pt>
    <dgm:pt modelId="{7E388892-7039-4EE9-AD3F-2A00F5F2DADB}" type="sibTrans" cxnId="{B489EAF5-B0BB-45EE-8211-89376AC39C4E}">
      <dgm:prSet/>
      <dgm:spPr/>
      <dgm:t>
        <a:bodyPr/>
        <a:lstStyle/>
        <a:p>
          <a:endParaRPr lang="de-DE"/>
        </a:p>
      </dgm:t>
    </dgm:pt>
    <dgm:pt modelId="{14422531-4AD5-4ACB-BE77-99C9426A7AB1}" type="pres">
      <dgm:prSet presAssocID="{EB17C090-D06B-4B8C-962D-21C2C8B03295}" presName="cycle" presStyleCnt="0">
        <dgm:presLayoutVars>
          <dgm:dir/>
          <dgm:resizeHandles val="exact"/>
        </dgm:presLayoutVars>
      </dgm:prSet>
      <dgm:spPr/>
    </dgm:pt>
    <dgm:pt modelId="{4BB2AFB8-84B2-47FA-A32E-A32113FB1FA5}" type="pres">
      <dgm:prSet presAssocID="{76C5C341-7478-4C38-9A53-3115751D691C}" presName="node" presStyleLbl="node1" presStyleIdx="0" presStyleCnt="1">
        <dgm:presLayoutVars>
          <dgm:bulletEnabled val="1"/>
        </dgm:presLayoutVars>
      </dgm:prSet>
      <dgm:spPr/>
    </dgm:pt>
  </dgm:ptLst>
  <dgm:cxnLst>
    <dgm:cxn modelId="{ECF31A84-3D31-4237-9E24-5781A5068220}" type="presOf" srcId="{76C5C341-7478-4C38-9A53-3115751D691C}" destId="{4BB2AFB8-84B2-47FA-A32E-A32113FB1FA5}" srcOrd="0" destOrd="0" presId="urn:microsoft.com/office/officeart/2005/8/layout/cycle2"/>
    <dgm:cxn modelId="{7EA2D1B2-ABEA-40DB-BD3B-4989E918D585}" type="presOf" srcId="{EB17C090-D06B-4B8C-962D-21C2C8B03295}" destId="{14422531-4AD5-4ACB-BE77-99C9426A7AB1}" srcOrd="0" destOrd="0" presId="urn:microsoft.com/office/officeart/2005/8/layout/cycle2"/>
    <dgm:cxn modelId="{B489EAF5-B0BB-45EE-8211-89376AC39C4E}" srcId="{EB17C090-D06B-4B8C-962D-21C2C8B03295}" destId="{76C5C341-7478-4C38-9A53-3115751D691C}" srcOrd="0" destOrd="0" parTransId="{000334E4-7561-476D-901B-D12730D6B2F0}" sibTransId="{7E388892-7039-4EE9-AD3F-2A00F5F2DADB}"/>
    <dgm:cxn modelId="{D7DDFD26-6BC4-4F15-A7D4-50B32E5D3162}" type="presParOf" srcId="{14422531-4AD5-4ACB-BE77-99C9426A7AB1}" destId="{4BB2AFB8-84B2-47FA-A32E-A32113FB1F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17C090-D06B-4B8C-962D-21C2C8B0329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6C5C341-7478-4C38-9A53-3115751D691C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de-CH" sz="1200" dirty="0"/>
            <a:t>Aufnahme und Weiterverfolgen von Mängeln</a:t>
          </a:r>
        </a:p>
      </dgm:t>
    </dgm:pt>
    <dgm:pt modelId="{000334E4-7561-476D-901B-D12730D6B2F0}" type="parTrans" cxnId="{B489EAF5-B0BB-45EE-8211-89376AC39C4E}">
      <dgm:prSet/>
      <dgm:spPr/>
      <dgm:t>
        <a:bodyPr/>
        <a:lstStyle/>
        <a:p>
          <a:endParaRPr lang="de-DE"/>
        </a:p>
      </dgm:t>
    </dgm:pt>
    <dgm:pt modelId="{7E388892-7039-4EE9-AD3F-2A00F5F2DADB}" type="sibTrans" cxnId="{B489EAF5-B0BB-45EE-8211-89376AC39C4E}">
      <dgm:prSet/>
      <dgm:spPr/>
      <dgm:t>
        <a:bodyPr/>
        <a:lstStyle/>
        <a:p>
          <a:endParaRPr lang="de-DE"/>
        </a:p>
      </dgm:t>
    </dgm:pt>
    <dgm:pt modelId="{14422531-4AD5-4ACB-BE77-99C9426A7AB1}" type="pres">
      <dgm:prSet presAssocID="{EB17C090-D06B-4B8C-962D-21C2C8B03295}" presName="cycle" presStyleCnt="0">
        <dgm:presLayoutVars>
          <dgm:dir/>
          <dgm:resizeHandles val="exact"/>
        </dgm:presLayoutVars>
      </dgm:prSet>
      <dgm:spPr/>
    </dgm:pt>
    <dgm:pt modelId="{4BB2AFB8-84B2-47FA-A32E-A32113FB1FA5}" type="pres">
      <dgm:prSet presAssocID="{76C5C341-7478-4C38-9A53-3115751D691C}" presName="node" presStyleLbl="node1" presStyleIdx="0" presStyleCnt="1">
        <dgm:presLayoutVars>
          <dgm:bulletEnabled val="1"/>
        </dgm:presLayoutVars>
      </dgm:prSet>
      <dgm:spPr/>
    </dgm:pt>
  </dgm:ptLst>
  <dgm:cxnLst>
    <dgm:cxn modelId="{ECF31A84-3D31-4237-9E24-5781A5068220}" type="presOf" srcId="{76C5C341-7478-4C38-9A53-3115751D691C}" destId="{4BB2AFB8-84B2-47FA-A32E-A32113FB1FA5}" srcOrd="0" destOrd="0" presId="urn:microsoft.com/office/officeart/2005/8/layout/cycle2"/>
    <dgm:cxn modelId="{7EA2D1B2-ABEA-40DB-BD3B-4989E918D585}" type="presOf" srcId="{EB17C090-D06B-4B8C-962D-21C2C8B03295}" destId="{14422531-4AD5-4ACB-BE77-99C9426A7AB1}" srcOrd="0" destOrd="0" presId="urn:microsoft.com/office/officeart/2005/8/layout/cycle2"/>
    <dgm:cxn modelId="{B489EAF5-B0BB-45EE-8211-89376AC39C4E}" srcId="{EB17C090-D06B-4B8C-962D-21C2C8B03295}" destId="{76C5C341-7478-4C38-9A53-3115751D691C}" srcOrd="0" destOrd="0" parTransId="{000334E4-7561-476D-901B-D12730D6B2F0}" sibTransId="{7E388892-7039-4EE9-AD3F-2A00F5F2DADB}"/>
    <dgm:cxn modelId="{D7DDFD26-6BC4-4F15-A7D4-50B32E5D3162}" type="presParOf" srcId="{14422531-4AD5-4ACB-BE77-99C9426A7AB1}" destId="{4BB2AFB8-84B2-47FA-A32E-A32113FB1F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17C090-D06B-4B8C-962D-21C2C8B0329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6C5C341-7478-4C38-9A53-3115751D691C}">
      <dgm:prSet custT="1"/>
      <dgm:spPr>
        <a:solidFill>
          <a:srgbClr val="F2CC00"/>
        </a:solidFill>
      </dgm:spPr>
      <dgm:t>
        <a:bodyPr/>
        <a:lstStyle/>
        <a:p>
          <a:pPr rtl="0"/>
          <a:r>
            <a:rPr lang="de-CH" sz="1200" dirty="0"/>
            <a:t>Förderung des digitalen Kulturwandels</a:t>
          </a:r>
        </a:p>
      </dgm:t>
    </dgm:pt>
    <dgm:pt modelId="{000334E4-7561-476D-901B-D12730D6B2F0}" type="parTrans" cxnId="{B489EAF5-B0BB-45EE-8211-89376AC39C4E}">
      <dgm:prSet/>
      <dgm:spPr/>
      <dgm:t>
        <a:bodyPr/>
        <a:lstStyle/>
        <a:p>
          <a:endParaRPr lang="de-DE"/>
        </a:p>
      </dgm:t>
    </dgm:pt>
    <dgm:pt modelId="{7E388892-7039-4EE9-AD3F-2A00F5F2DADB}" type="sibTrans" cxnId="{B489EAF5-B0BB-45EE-8211-89376AC39C4E}">
      <dgm:prSet/>
      <dgm:spPr/>
      <dgm:t>
        <a:bodyPr/>
        <a:lstStyle/>
        <a:p>
          <a:endParaRPr lang="de-DE"/>
        </a:p>
      </dgm:t>
    </dgm:pt>
    <dgm:pt modelId="{14422531-4AD5-4ACB-BE77-99C9426A7AB1}" type="pres">
      <dgm:prSet presAssocID="{EB17C090-D06B-4B8C-962D-21C2C8B03295}" presName="cycle" presStyleCnt="0">
        <dgm:presLayoutVars>
          <dgm:dir/>
          <dgm:resizeHandles val="exact"/>
        </dgm:presLayoutVars>
      </dgm:prSet>
      <dgm:spPr/>
    </dgm:pt>
    <dgm:pt modelId="{4BB2AFB8-84B2-47FA-A32E-A32113FB1FA5}" type="pres">
      <dgm:prSet presAssocID="{76C5C341-7478-4C38-9A53-3115751D691C}" presName="node" presStyleLbl="node1" presStyleIdx="0" presStyleCnt="1">
        <dgm:presLayoutVars>
          <dgm:bulletEnabled val="1"/>
        </dgm:presLayoutVars>
      </dgm:prSet>
      <dgm:spPr/>
    </dgm:pt>
  </dgm:ptLst>
  <dgm:cxnLst>
    <dgm:cxn modelId="{ECF31A84-3D31-4237-9E24-5781A5068220}" type="presOf" srcId="{76C5C341-7478-4C38-9A53-3115751D691C}" destId="{4BB2AFB8-84B2-47FA-A32E-A32113FB1FA5}" srcOrd="0" destOrd="0" presId="urn:microsoft.com/office/officeart/2005/8/layout/cycle2"/>
    <dgm:cxn modelId="{7EA2D1B2-ABEA-40DB-BD3B-4989E918D585}" type="presOf" srcId="{EB17C090-D06B-4B8C-962D-21C2C8B03295}" destId="{14422531-4AD5-4ACB-BE77-99C9426A7AB1}" srcOrd="0" destOrd="0" presId="urn:microsoft.com/office/officeart/2005/8/layout/cycle2"/>
    <dgm:cxn modelId="{B489EAF5-B0BB-45EE-8211-89376AC39C4E}" srcId="{EB17C090-D06B-4B8C-962D-21C2C8B03295}" destId="{76C5C341-7478-4C38-9A53-3115751D691C}" srcOrd="0" destOrd="0" parTransId="{000334E4-7561-476D-901B-D12730D6B2F0}" sibTransId="{7E388892-7039-4EE9-AD3F-2A00F5F2DADB}"/>
    <dgm:cxn modelId="{D7DDFD26-6BC4-4F15-A7D4-50B32E5D3162}" type="presParOf" srcId="{14422531-4AD5-4ACB-BE77-99C9426A7AB1}" destId="{4BB2AFB8-84B2-47FA-A32E-A32113FB1F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17C090-D06B-4B8C-962D-21C2C8B0329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6C5C341-7478-4C38-9A53-3115751D691C}">
      <dgm:prSet custT="1"/>
      <dgm:spPr>
        <a:solidFill>
          <a:srgbClr val="297845"/>
        </a:solidFill>
      </dgm:spPr>
      <dgm:t>
        <a:bodyPr/>
        <a:lstStyle/>
        <a:p>
          <a:pPr rtl="0"/>
          <a:r>
            <a:rPr lang="de-CH" sz="1200" dirty="0"/>
            <a:t>Mobilisierung der Prozesse im Innen- und Aussendienst digital unterstützen</a:t>
          </a:r>
        </a:p>
      </dgm:t>
    </dgm:pt>
    <dgm:pt modelId="{000334E4-7561-476D-901B-D12730D6B2F0}" type="parTrans" cxnId="{B489EAF5-B0BB-45EE-8211-89376AC39C4E}">
      <dgm:prSet/>
      <dgm:spPr/>
      <dgm:t>
        <a:bodyPr/>
        <a:lstStyle/>
        <a:p>
          <a:endParaRPr lang="de-DE"/>
        </a:p>
      </dgm:t>
    </dgm:pt>
    <dgm:pt modelId="{7E388892-7039-4EE9-AD3F-2A00F5F2DADB}" type="sibTrans" cxnId="{B489EAF5-B0BB-45EE-8211-89376AC39C4E}">
      <dgm:prSet/>
      <dgm:spPr/>
      <dgm:t>
        <a:bodyPr/>
        <a:lstStyle/>
        <a:p>
          <a:endParaRPr lang="de-DE"/>
        </a:p>
      </dgm:t>
    </dgm:pt>
    <dgm:pt modelId="{14422531-4AD5-4ACB-BE77-99C9426A7AB1}" type="pres">
      <dgm:prSet presAssocID="{EB17C090-D06B-4B8C-962D-21C2C8B03295}" presName="cycle" presStyleCnt="0">
        <dgm:presLayoutVars>
          <dgm:dir/>
          <dgm:resizeHandles val="exact"/>
        </dgm:presLayoutVars>
      </dgm:prSet>
      <dgm:spPr/>
    </dgm:pt>
    <dgm:pt modelId="{4BB2AFB8-84B2-47FA-A32E-A32113FB1FA5}" type="pres">
      <dgm:prSet presAssocID="{76C5C341-7478-4C38-9A53-3115751D691C}" presName="node" presStyleLbl="node1" presStyleIdx="0" presStyleCnt="1">
        <dgm:presLayoutVars>
          <dgm:bulletEnabled val="1"/>
        </dgm:presLayoutVars>
      </dgm:prSet>
      <dgm:spPr/>
    </dgm:pt>
  </dgm:ptLst>
  <dgm:cxnLst>
    <dgm:cxn modelId="{ECF31A84-3D31-4237-9E24-5781A5068220}" type="presOf" srcId="{76C5C341-7478-4C38-9A53-3115751D691C}" destId="{4BB2AFB8-84B2-47FA-A32E-A32113FB1FA5}" srcOrd="0" destOrd="0" presId="urn:microsoft.com/office/officeart/2005/8/layout/cycle2"/>
    <dgm:cxn modelId="{7EA2D1B2-ABEA-40DB-BD3B-4989E918D585}" type="presOf" srcId="{EB17C090-D06B-4B8C-962D-21C2C8B03295}" destId="{14422531-4AD5-4ACB-BE77-99C9426A7AB1}" srcOrd="0" destOrd="0" presId="urn:microsoft.com/office/officeart/2005/8/layout/cycle2"/>
    <dgm:cxn modelId="{B489EAF5-B0BB-45EE-8211-89376AC39C4E}" srcId="{EB17C090-D06B-4B8C-962D-21C2C8B03295}" destId="{76C5C341-7478-4C38-9A53-3115751D691C}" srcOrd="0" destOrd="0" parTransId="{000334E4-7561-476D-901B-D12730D6B2F0}" sibTransId="{7E388892-7039-4EE9-AD3F-2A00F5F2DADB}"/>
    <dgm:cxn modelId="{D7DDFD26-6BC4-4F15-A7D4-50B32E5D3162}" type="presParOf" srcId="{14422531-4AD5-4ACB-BE77-99C9426A7AB1}" destId="{4BB2AFB8-84B2-47FA-A32E-A32113FB1F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17C090-D06B-4B8C-962D-21C2C8B0329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6C5C341-7478-4C38-9A53-3115751D691C}">
      <dgm:prSet custT="1"/>
      <dgm:spPr>
        <a:solidFill>
          <a:srgbClr val="ED618B"/>
        </a:solidFill>
      </dgm:spPr>
      <dgm:t>
        <a:bodyPr/>
        <a:lstStyle/>
        <a:p>
          <a:pPr rtl="0"/>
          <a:r>
            <a:rPr lang="de-CH" sz="1200" dirty="0"/>
            <a:t>Sichtbarmachen von Bewegungsdaten (Messdaten, Zustandsdaten, etc.)</a:t>
          </a:r>
        </a:p>
      </dgm:t>
    </dgm:pt>
    <dgm:pt modelId="{000334E4-7561-476D-901B-D12730D6B2F0}" type="parTrans" cxnId="{B489EAF5-B0BB-45EE-8211-89376AC39C4E}">
      <dgm:prSet/>
      <dgm:spPr/>
      <dgm:t>
        <a:bodyPr/>
        <a:lstStyle/>
        <a:p>
          <a:endParaRPr lang="de-DE"/>
        </a:p>
      </dgm:t>
    </dgm:pt>
    <dgm:pt modelId="{7E388892-7039-4EE9-AD3F-2A00F5F2DADB}" type="sibTrans" cxnId="{B489EAF5-B0BB-45EE-8211-89376AC39C4E}">
      <dgm:prSet/>
      <dgm:spPr/>
      <dgm:t>
        <a:bodyPr/>
        <a:lstStyle/>
        <a:p>
          <a:endParaRPr lang="de-DE"/>
        </a:p>
      </dgm:t>
    </dgm:pt>
    <dgm:pt modelId="{14422531-4AD5-4ACB-BE77-99C9426A7AB1}" type="pres">
      <dgm:prSet presAssocID="{EB17C090-D06B-4B8C-962D-21C2C8B03295}" presName="cycle" presStyleCnt="0">
        <dgm:presLayoutVars>
          <dgm:dir/>
          <dgm:resizeHandles val="exact"/>
        </dgm:presLayoutVars>
      </dgm:prSet>
      <dgm:spPr/>
    </dgm:pt>
    <dgm:pt modelId="{4BB2AFB8-84B2-47FA-A32E-A32113FB1FA5}" type="pres">
      <dgm:prSet presAssocID="{76C5C341-7478-4C38-9A53-3115751D691C}" presName="node" presStyleLbl="node1" presStyleIdx="0" presStyleCnt="1">
        <dgm:presLayoutVars>
          <dgm:bulletEnabled val="1"/>
        </dgm:presLayoutVars>
      </dgm:prSet>
      <dgm:spPr/>
    </dgm:pt>
  </dgm:ptLst>
  <dgm:cxnLst>
    <dgm:cxn modelId="{ECF31A84-3D31-4237-9E24-5781A5068220}" type="presOf" srcId="{76C5C341-7478-4C38-9A53-3115751D691C}" destId="{4BB2AFB8-84B2-47FA-A32E-A32113FB1FA5}" srcOrd="0" destOrd="0" presId="urn:microsoft.com/office/officeart/2005/8/layout/cycle2"/>
    <dgm:cxn modelId="{7EA2D1B2-ABEA-40DB-BD3B-4989E918D585}" type="presOf" srcId="{EB17C090-D06B-4B8C-962D-21C2C8B03295}" destId="{14422531-4AD5-4ACB-BE77-99C9426A7AB1}" srcOrd="0" destOrd="0" presId="urn:microsoft.com/office/officeart/2005/8/layout/cycle2"/>
    <dgm:cxn modelId="{B489EAF5-B0BB-45EE-8211-89376AC39C4E}" srcId="{EB17C090-D06B-4B8C-962D-21C2C8B03295}" destId="{76C5C341-7478-4C38-9A53-3115751D691C}" srcOrd="0" destOrd="0" parTransId="{000334E4-7561-476D-901B-D12730D6B2F0}" sibTransId="{7E388892-7039-4EE9-AD3F-2A00F5F2DADB}"/>
    <dgm:cxn modelId="{D7DDFD26-6BC4-4F15-A7D4-50B32E5D3162}" type="presParOf" srcId="{14422531-4AD5-4ACB-BE77-99C9426A7AB1}" destId="{4BB2AFB8-84B2-47FA-A32E-A32113FB1F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2AFB8-84B2-47FA-A32E-A32113FB1FA5}">
      <dsp:nvSpPr>
        <dsp:cNvPr id="0" name=""/>
        <dsp:cNvSpPr/>
      </dsp:nvSpPr>
      <dsp:spPr>
        <a:xfrm rot="20665269">
          <a:off x="83681" y="-63792"/>
          <a:ext cx="2280911" cy="2280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Ca. 17’100 Assets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20 </a:t>
          </a:r>
          <a:r>
            <a:rPr lang="de-CH" sz="1600" kern="1200" dirty="0" err="1"/>
            <a:t>Assetgruppen</a:t>
          </a:r>
          <a:endParaRPr lang="de-CH" sz="600" kern="1200" dirty="0"/>
        </a:p>
      </dsp:txBody>
      <dsp:txXfrm>
        <a:off x="417713" y="270240"/>
        <a:ext cx="1612847" cy="16128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2AFB8-84B2-47FA-A32E-A32113FB1FA5}">
      <dsp:nvSpPr>
        <dsp:cNvPr id="0" name=""/>
        <dsp:cNvSpPr/>
      </dsp:nvSpPr>
      <dsp:spPr>
        <a:xfrm>
          <a:off x="457282" y="856"/>
          <a:ext cx="1672491" cy="1672491"/>
        </a:xfrm>
        <a:prstGeom prst="ellipse">
          <a:avLst/>
        </a:prstGeom>
        <a:solidFill>
          <a:srgbClr val="39B0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kern="1200" dirty="0"/>
            <a:t>Verbesserung der Zusammenarbeit zwischen den Abteilungen</a:t>
          </a:r>
        </a:p>
      </dsp:txBody>
      <dsp:txXfrm>
        <a:off x="702213" y="245787"/>
        <a:ext cx="1182629" cy="1182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2AFB8-84B2-47FA-A32E-A32113FB1FA5}">
      <dsp:nvSpPr>
        <dsp:cNvPr id="0" name=""/>
        <dsp:cNvSpPr/>
      </dsp:nvSpPr>
      <dsp:spPr>
        <a:xfrm>
          <a:off x="423503" y="333"/>
          <a:ext cx="1906440" cy="1906440"/>
        </a:xfrm>
        <a:prstGeom prst="ellipse">
          <a:avLst/>
        </a:prstGeom>
        <a:solidFill>
          <a:srgbClr val="005F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kern="1200" dirty="0"/>
            <a:t>Erhöhung der Stammdaten-qualität</a:t>
          </a:r>
          <a:endParaRPr lang="de-CH" sz="600" kern="1200" dirty="0"/>
        </a:p>
      </dsp:txBody>
      <dsp:txXfrm>
        <a:off x="702695" y="279525"/>
        <a:ext cx="1348056" cy="1348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2AFB8-84B2-47FA-A32E-A32113FB1FA5}">
      <dsp:nvSpPr>
        <dsp:cNvPr id="0" name=""/>
        <dsp:cNvSpPr/>
      </dsp:nvSpPr>
      <dsp:spPr>
        <a:xfrm>
          <a:off x="255238" y="845"/>
          <a:ext cx="2330434" cy="2330434"/>
        </a:xfrm>
        <a:prstGeom prst="ellipse">
          <a:avLst/>
        </a:prstGeom>
        <a:solidFill>
          <a:srgbClr val="E77A0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kern="1200" dirty="0"/>
            <a:t>Vermeidung von Medienbrüchen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kern="1200" dirty="0"/>
            <a:t>(inkl. manueller Nachbearbeitung)</a:t>
          </a:r>
        </a:p>
      </dsp:txBody>
      <dsp:txXfrm>
        <a:off x="596522" y="342129"/>
        <a:ext cx="1647866" cy="1647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2AFB8-84B2-47FA-A32E-A32113FB1FA5}">
      <dsp:nvSpPr>
        <dsp:cNvPr id="0" name=""/>
        <dsp:cNvSpPr/>
      </dsp:nvSpPr>
      <dsp:spPr>
        <a:xfrm>
          <a:off x="218744" y="88"/>
          <a:ext cx="1429132" cy="14291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kern="1200" dirty="0"/>
            <a:t>Unterstützung der Unterhaltsaufgaben mit mobilen Informationen</a:t>
          </a:r>
          <a:endParaRPr lang="de-CH" sz="600" kern="1200" dirty="0"/>
        </a:p>
      </dsp:txBody>
      <dsp:txXfrm>
        <a:off x="428036" y="209380"/>
        <a:ext cx="1010548" cy="10105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2AFB8-84B2-47FA-A32E-A32113FB1FA5}">
      <dsp:nvSpPr>
        <dsp:cNvPr id="0" name=""/>
        <dsp:cNvSpPr/>
      </dsp:nvSpPr>
      <dsp:spPr>
        <a:xfrm>
          <a:off x="346819" y="590"/>
          <a:ext cx="1898647" cy="1898647"/>
        </a:xfrm>
        <a:prstGeom prst="ellipse">
          <a:avLst/>
        </a:prstGeom>
        <a:solidFill>
          <a:srgbClr val="61B2E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kern="1200" dirty="0"/>
            <a:t>Ablösung der papierbasierten Auftragsformulare, Auftragsprotokolle und Nachweise</a:t>
          </a:r>
        </a:p>
      </dsp:txBody>
      <dsp:txXfrm>
        <a:off x="624869" y="278640"/>
        <a:ext cx="1342547" cy="13425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2AFB8-84B2-47FA-A32E-A32113FB1FA5}">
      <dsp:nvSpPr>
        <dsp:cNvPr id="0" name=""/>
        <dsp:cNvSpPr/>
      </dsp:nvSpPr>
      <dsp:spPr>
        <a:xfrm>
          <a:off x="383948" y="787"/>
          <a:ext cx="2040413" cy="2040413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kern="1200" dirty="0"/>
            <a:t>Aufnahme und Weiterverfolgen von Mängeln</a:t>
          </a:r>
        </a:p>
      </dsp:txBody>
      <dsp:txXfrm>
        <a:off x="682760" y="299599"/>
        <a:ext cx="1442789" cy="14427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2AFB8-84B2-47FA-A32E-A32113FB1FA5}">
      <dsp:nvSpPr>
        <dsp:cNvPr id="0" name=""/>
        <dsp:cNvSpPr/>
      </dsp:nvSpPr>
      <dsp:spPr>
        <a:xfrm>
          <a:off x="482570" y="523"/>
          <a:ext cx="1742544" cy="1742544"/>
        </a:xfrm>
        <a:prstGeom prst="ellipse">
          <a:avLst/>
        </a:prstGeom>
        <a:solidFill>
          <a:srgbClr val="F2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kern="1200" dirty="0"/>
            <a:t>Förderung des digitalen Kulturwandels</a:t>
          </a:r>
        </a:p>
      </dsp:txBody>
      <dsp:txXfrm>
        <a:off x="737760" y="255713"/>
        <a:ext cx="1232164" cy="12321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2AFB8-84B2-47FA-A32E-A32113FB1FA5}">
      <dsp:nvSpPr>
        <dsp:cNvPr id="0" name=""/>
        <dsp:cNvSpPr/>
      </dsp:nvSpPr>
      <dsp:spPr>
        <a:xfrm>
          <a:off x="526699" y="449"/>
          <a:ext cx="1466881" cy="1466881"/>
        </a:xfrm>
        <a:prstGeom prst="ellipse">
          <a:avLst/>
        </a:prstGeom>
        <a:solidFill>
          <a:srgbClr val="2978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kern="1200" dirty="0"/>
            <a:t>Mobilisierung der Prozesse im Innen- und Aussendienst digital unterstützen</a:t>
          </a:r>
        </a:p>
      </dsp:txBody>
      <dsp:txXfrm>
        <a:off x="741519" y="215269"/>
        <a:ext cx="1037241" cy="10372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2AFB8-84B2-47FA-A32E-A32113FB1FA5}">
      <dsp:nvSpPr>
        <dsp:cNvPr id="0" name=""/>
        <dsp:cNvSpPr/>
      </dsp:nvSpPr>
      <dsp:spPr>
        <a:xfrm>
          <a:off x="620068" y="1350"/>
          <a:ext cx="1982961" cy="1982961"/>
        </a:xfrm>
        <a:prstGeom prst="ellipse">
          <a:avLst/>
        </a:prstGeom>
        <a:solidFill>
          <a:srgbClr val="ED61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kern="1200" dirty="0"/>
            <a:t>Sichtbarmachen von Bewegungsdaten (Messdaten, Zustandsdaten, etc.)</a:t>
          </a:r>
        </a:p>
      </dsp:txBody>
      <dsp:txXfrm>
        <a:off x="910466" y="291748"/>
        <a:ext cx="1402165" cy="1402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3454483-275F-44A5-847A-DB43A08EE3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3DE3A0C-B4F8-45CC-ABC0-FED69B50AB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789EC1D7-E62E-4978-9D98-163E19448B64}" type="datetimeFigureOut">
              <a:rPr lang="de-CH" smtClean="0"/>
              <a:t>23.03.2023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70B86C-6BD9-4E61-A273-8A393D93D7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21DEF1-DFE5-4F38-BF77-4D25CB25C5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E1F42B07-2669-43D1-81E9-A1E9FFBD2BA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8215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77308AEC-3ECC-4C15-B191-7323CD49E445}" type="datetimeFigureOut">
              <a:rPr lang="de-CH" smtClean="0"/>
              <a:t>23.03.2023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CBC5B5A3-AEF8-4446-8885-BCE928EEAA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081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1C778-AA0E-4484-B462-FA43082E3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600" y="627460"/>
            <a:ext cx="8546410" cy="2035491"/>
          </a:xfrm>
        </p:spPr>
        <p:txBody>
          <a:bodyPr anchor="b"/>
          <a:lstStyle>
            <a:lvl1pPr algn="l">
              <a:lnSpc>
                <a:spcPts val="3750"/>
              </a:lnSpc>
              <a:defRPr sz="33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ECF8E4E-307B-4928-968B-31AE01C1B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991" y="3035649"/>
            <a:ext cx="8532018" cy="1156281"/>
          </a:xfrm>
        </p:spPr>
        <p:txBody>
          <a:bodyPr/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9143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Diagramm,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agrammplatzhalter 2">
            <a:extLst>
              <a:ext uri="{FF2B5EF4-FFF2-40B4-BE49-F238E27FC236}">
                <a16:creationId xmlns:a16="http://schemas.microsoft.com/office/drawing/2014/main" id="{40059717-8961-4E21-A232-921718BAF54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654154" y="1222376"/>
            <a:ext cx="4183856" cy="3293665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CH" dirty="0"/>
          </a:p>
        </p:txBody>
      </p:sp>
      <p:sp>
        <p:nvSpPr>
          <p:cNvPr id="19" name="Titel 15">
            <a:extLst>
              <a:ext uri="{FF2B5EF4-FFF2-40B4-BE49-F238E27FC236}">
                <a16:creationId xmlns:a16="http://schemas.microsoft.com/office/drawing/2014/main" id="{E8164131-7003-4278-9E41-DB08889E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1" y="253526"/>
            <a:ext cx="7776399" cy="64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306388" y="1222375"/>
            <a:ext cx="4183062" cy="32940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33457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EF2D9B9-13FB-414C-8C53-921986638C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1" y="0"/>
            <a:ext cx="7094679" cy="51435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378A499-4602-410A-8704-B66036930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526" y="627459"/>
            <a:ext cx="7551930" cy="4266549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CH" dirty="0"/>
              <a:t>Vielen Dank.</a:t>
            </a:r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9AA036F-AA06-468B-957D-18F8C0371D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31" y="4802482"/>
            <a:ext cx="656902" cy="2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84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. 1sp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E8164131-7003-4278-9E41-DB08889E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EAD841-1F81-43C9-9AE6-B339CFC506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1" y="1221581"/>
            <a:ext cx="8532019" cy="329446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2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219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EF2D9B9-13FB-414C-8C53-921986638C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1" y="0"/>
            <a:ext cx="7094679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B1C778-AA0E-4484-B462-FA43082E3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600" y="627460"/>
            <a:ext cx="8546410" cy="2035491"/>
          </a:xfrm>
        </p:spPr>
        <p:txBody>
          <a:bodyPr anchor="b"/>
          <a:lstStyle>
            <a:lvl1pPr algn="l">
              <a:lnSpc>
                <a:spcPts val="3750"/>
              </a:lnSpc>
              <a:defRPr sz="33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ECF8E4E-307B-4928-968B-31AE01C1B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991" y="3035649"/>
            <a:ext cx="8532018" cy="1158816"/>
          </a:xfrm>
        </p:spPr>
        <p:txBody>
          <a:bodyPr/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AA036F-AA06-468B-957D-18F8C0371D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31" y="4802482"/>
            <a:ext cx="656902" cy="2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32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1052B-C2D3-4885-98DC-B4D4FAA04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952" y="1221581"/>
            <a:ext cx="8577058" cy="3294460"/>
          </a:xfrm>
        </p:spPr>
        <p:txBody>
          <a:bodyPr anchor="ctr" anchorCtr="0"/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de-CH" dirty="0"/>
              <a:t>Titel Abschnitt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9AA036F-AA06-468B-957D-18F8C0371D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31" y="4802482"/>
            <a:ext cx="656902" cy="22145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F63C49D-0CAB-4089-85F1-1B2D4C72DE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400" y="228398"/>
            <a:ext cx="656902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90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folie 2">
    <p:bg>
      <p:bgPr>
        <a:solidFill>
          <a:srgbClr val="B6D2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1052B-C2D3-4885-98DC-B4D4FAA04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952" y="1221581"/>
            <a:ext cx="8577058" cy="3294460"/>
          </a:xfrm>
        </p:spPr>
        <p:txBody>
          <a:bodyPr anchor="ctr" anchorCtr="0"/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de-CH" dirty="0"/>
              <a:t>Titel Abschnitt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9AA036F-AA06-468B-957D-18F8C0371D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31" y="4802482"/>
            <a:ext cx="656902" cy="22145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51EA53F-9FDD-4178-97B0-A7DB199069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27" y="232649"/>
            <a:ext cx="653575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88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folie 3">
    <p:bg>
      <p:bgPr>
        <a:solidFill>
          <a:srgbClr val="61B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1052B-C2D3-4885-98DC-B4D4FAA04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952" y="1221581"/>
            <a:ext cx="8577058" cy="3294460"/>
          </a:xfrm>
        </p:spPr>
        <p:txBody>
          <a:bodyPr anchor="ctr" anchorCtr="0"/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de-CH" dirty="0"/>
              <a:t>Titel Abschnitt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9AA036F-AA06-468B-957D-18F8C0371D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31" y="4802482"/>
            <a:ext cx="656902" cy="2214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51EA53F-9FDD-4178-97B0-A7DB199069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27" y="232649"/>
            <a:ext cx="653575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4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C33EDF-DCB5-49BE-819F-C7B51B3EFA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5991" y="1221581"/>
            <a:ext cx="8532019" cy="3294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E8164131-7003-4278-9E41-DB08889E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989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. 1sp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E8164131-7003-4278-9E41-DB08889E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EAD841-1F81-43C9-9AE6-B339CFC506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1" y="1221581"/>
            <a:ext cx="8532019" cy="329446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2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219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,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E8164131-7003-4278-9E41-DB08889E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EAD841-1F81-43C9-9AE6-B339CFC506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1" y="1221581"/>
            <a:ext cx="4183857" cy="3294460"/>
          </a:xfrm>
        </p:spPr>
        <p:txBody>
          <a:bodyPr/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DA0DD11-A63D-4F5D-B8A4-3310FC260A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4154" y="1221581"/>
            <a:ext cx="4183857" cy="3294460"/>
          </a:xfrm>
        </p:spPr>
        <p:txBody>
          <a:bodyPr/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52875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, 2sp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06388" y="1222375"/>
            <a:ext cx="4183062" cy="32940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4654550" y="1222375"/>
            <a:ext cx="4183063" cy="329406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255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A5204BD-9496-42EB-BC7B-0817611A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1" y="253526"/>
            <a:ext cx="7776399" cy="64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CH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EC6A80-B096-406B-B0A8-F2005233D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991" y="1226679"/>
            <a:ext cx="8532019" cy="3505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  <a:p>
            <a:pPr lvl="5"/>
            <a:r>
              <a:rPr lang="de-CH" dirty="0"/>
              <a:t>Sechste Ebene</a:t>
            </a:r>
          </a:p>
          <a:p>
            <a:pPr lvl="6"/>
            <a:r>
              <a:rPr lang="de-CH" dirty="0"/>
              <a:t>Siebte Ebene</a:t>
            </a:r>
          </a:p>
          <a:p>
            <a:pPr lvl="7"/>
            <a:r>
              <a:rPr lang="de-CH" dirty="0"/>
              <a:t>Achte Ebene</a:t>
            </a:r>
          </a:p>
          <a:p>
            <a:pPr lvl="8"/>
            <a:r>
              <a:rPr lang="de-CH" dirty="0"/>
              <a:t>Neunte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F63C49D-0CAB-4089-85F1-1B2D4C72DEC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400" y="228398"/>
            <a:ext cx="656902" cy="6429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9AA036F-AA06-468B-957D-18F8C0371D7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31" y="4802482"/>
            <a:ext cx="656902" cy="221456"/>
          </a:xfrm>
          <a:prstGeom prst="rect">
            <a:avLst/>
          </a:prstGeom>
        </p:spPr>
      </p:pic>
      <p:sp>
        <p:nvSpPr>
          <p:cNvPr id="17" name="Textplatzhalter 2"/>
          <p:cNvSpPr txBox="1">
            <a:spLocks/>
          </p:cNvSpPr>
          <p:nvPr userDrawn="1"/>
        </p:nvSpPr>
        <p:spPr>
          <a:xfrm>
            <a:off x="4024942" y="4871361"/>
            <a:ext cx="1124667" cy="207749"/>
          </a:xfrm>
          <a:prstGeom prst="rect">
            <a:avLst/>
          </a:prstGeom>
        </p:spPr>
        <p:txBody>
          <a:bodyPr wrap="none" lIns="0">
            <a:spAutoFit/>
          </a:bodyPr>
          <a:lstStyle>
            <a:defPPr>
              <a:defRPr lang="de-DE"/>
            </a:defPPr>
            <a:lvl1pPr marL="285716" marR="0" lvl="0" indent="-285716" defTabSz="76191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CH" sz="750" noProof="0" dirty="0"/>
              <a:t>Partner von Swisspower</a:t>
            </a:r>
          </a:p>
        </p:txBody>
      </p:sp>
      <p:sp>
        <p:nvSpPr>
          <p:cNvPr id="18" name="Rechteck 17"/>
          <p:cNvSpPr/>
          <p:nvPr userDrawn="1"/>
        </p:nvSpPr>
        <p:spPr>
          <a:xfrm>
            <a:off x="282082" y="4871361"/>
            <a:ext cx="669414" cy="20774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214287" marR="0" lvl="0" indent="-214287" algn="l" defTabSz="571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CH" sz="7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1B496A10-A9E1-46E5-AFE7-6C0318B108D5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214287" marR="0" lvl="0" indent="-214287" algn="l" defTabSz="5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‹Nr.›</a:t>
            </a:fld>
            <a:r>
              <a:rPr kumimoji="0" lang="de-CH" sz="7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r>
              <a:rPr lang="de-CH" sz="750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845586" y="4871361"/>
            <a:ext cx="570028" cy="20774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257156" marR="0" lvl="0" indent="-257156" algn="l" defTabSz="6857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1A54BB5-D6CC-403D-A6FE-49B99E15F2B1}" type="datetime1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257156" marR="0" lvl="0" indent="-257156" algn="l" defTabSz="6857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23.03.2023</a:t>
            </a:fld>
            <a:endParaRPr kumimoji="0" lang="de-CH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2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1" r:id="rId3"/>
    <p:sldLayoutId id="2147483672" r:id="rId4"/>
    <p:sldLayoutId id="2147483673" r:id="rId5"/>
    <p:sldLayoutId id="2147483650" r:id="rId6"/>
    <p:sldLayoutId id="2147483663" r:id="rId7"/>
    <p:sldLayoutId id="2147483664" r:id="rId8"/>
    <p:sldLayoutId id="2147483674" r:id="rId9"/>
    <p:sldLayoutId id="2147483666" r:id="rId10"/>
    <p:sldLayoutId id="2147483670" r:id="rId11"/>
  </p:sldLayoutIdLst>
  <p:hf hdr="0"/>
  <p:txStyles>
    <p:titleStyle>
      <a:lvl1pPr algn="l" defTabSz="685800" rtl="0" eaLnBrk="1" latinLnBrk="0" hangingPunct="1">
        <a:lnSpc>
          <a:spcPts val="2250"/>
        </a:lnSpc>
        <a:spcBef>
          <a:spcPct val="0"/>
        </a:spcBef>
        <a:buNone/>
        <a:defRPr sz="195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ts val="195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5000" indent="-135000" algn="l" defTabSz="685800" rtl="0" eaLnBrk="1" latinLnBrk="0" hangingPunct="1">
        <a:lnSpc>
          <a:spcPts val="195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24000" indent="-189000" algn="l" defTabSz="685800" rtl="0" eaLnBrk="1" latinLnBrk="0" hangingPunct="1">
        <a:lnSpc>
          <a:spcPts val="195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685800" rtl="0" eaLnBrk="1" latinLnBrk="0" hangingPunct="1">
        <a:lnSpc>
          <a:spcPts val="1950"/>
        </a:lnSpc>
        <a:spcBef>
          <a:spcPts val="0"/>
        </a:spcBef>
        <a:buFont typeface="+mj-lt"/>
        <a:buNone/>
        <a:defRPr sz="15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0000" indent="-270000" algn="l" defTabSz="685800" rtl="0" eaLnBrk="1" latinLnBrk="0" hangingPunct="1">
        <a:lnSpc>
          <a:spcPts val="1950"/>
        </a:lnSpc>
        <a:spcBef>
          <a:spcPts val="0"/>
        </a:spcBef>
        <a:buFont typeface="+mj-lt"/>
        <a:buAutoNum type="arabicPeriod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685800" rtl="0" eaLnBrk="1" latinLnBrk="0" hangingPunct="1">
        <a:lnSpc>
          <a:spcPts val="1950"/>
        </a:lnSpc>
        <a:spcBef>
          <a:spcPts val="0"/>
        </a:spcBef>
        <a:buFontTx/>
        <a:buNone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685800" rtl="0" eaLnBrk="1" latinLnBrk="0" hangingPunct="1">
        <a:lnSpc>
          <a:spcPts val="1950"/>
        </a:lnSpc>
        <a:spcBef>
          <a:spcPts val="0"/>
        </a:spcBef>
        <a:buFontTx/>
        <a:buNone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685800" rtl="0" eaLnBrk="1" latinLnBrk="0" hangingPunct="1">
        <a:lnSpc>
          <a:spcPts val="1950"/>
        </a:lnSpc>
        <a:spcBef>
          <a:spcPts val="0"/>
        </a:spcBef>
        <a:buFontTx/>
        <a:buNone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0" indent="0" algn="l" defTabSz="685800" rtl="0" eaLnBrk="1" latinLnBrk="0" hangingPunct="1">
        <a:lnSpc>
          <a:spcPts val="1950"/>
        </a:lnSpc>
        <a:spcBef>
          <a:spcPts val="0"/>
        </a:spcBef>
        <a:buFontTx/>
        <a:buNone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193" userDrawn="1">
          <p15:clr>
            <a:srgbClr val="F26B43"/>
          </p15:clr>
        </p15:guide>
        <p15:guide id="3" pos="5567" userDrawn="1">
          <p15:clr>
            <a:srgbClr val="F26B43"/>
          </p15:clr>
        </p15:guide>
        <p15:guide id="4" orient="horz" pos="1620" userDrawn="1">
          <p15:clr>
            <a:srgbClr val="F26B43"/>
          </p15:clr>
        </p15:guide>
        <p15:guide id="5" orient="horz" pos="1212" userDrawn="1">
          <p15:clr>
            <a:srgbClr val="F26B43"/>
          </p15:clr>
        </p15:guide>
        <p15:guide id="6" orient="horz" pos="532" userDrawn="1">
          <p15:clr>
            <a:srgbClr val="F26B43"/>
          </p15:clr>
        </p15:guide>
        <p15:guide id="7" orient="horz" pos="395" userDrawn="1">
          <p15:clr>
            <a:srgbClr val="F26B43"/>
          </p15:clr>
        </p15:guide>
        <p15:guide id="8" orient="horz" pos="2028" userDrawn="1">
          <p15:clr>
            <a:srgbClr val="F26B43"/>
          </p15:clr>
        </p15:guide>
        <p15:guide id="9" orient="horz" pos="2437" userDrawn="1">
          <p15:clr>
            <a:srgbClr val="F26B43"/>
          </p15:clr>
        </p15:guide>
        <p15:guide id="10" orient="horz" pos="2845" userDrawn="1">
          <p15:clr>
            <a:srgbClr val="F26B43"/>
          </p15:clr>
        </p15:guide>
        <p15:guide id="11" orient="horz" pos="3049" userDrawn="1">
          <p15:clr>
            <a:srgbClr val="F26B43"/>
          </p15:clr>
        </p15:guide>
        <p15:guide id="12" orient="horz" pos="191" userDrawn="1">
          <p15:clr>
            <a:srgbClr val="F26B43"/>
          </p15:clr>
        </p15:guide>
        <p15:guide id="13" pos="2932" userDrawn="1">
          <p15:clr>
            <a:srgbClr val="F26B43"/>
          </p15:clr>
        </p15:guide>
        <p15:guide id="14" pos="2828" userDrawn="1">
          <p15:clr>
            <a:srgbClr val="F26B43"/>
          </p15:clr>
        </p15:guide>
        <p15:guide id="15" orient="horz" pos="7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A5204BD-9496-42EB-BC7B-0817611A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1" y="253526"/>
            <a:ext cx="7776399" cy="64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CH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EC6A80-B096-406B-B0A8-F2005233D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991" y="1226679"/>
            <a:ext cx="8532019" cy="3505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  <a:p>
            <a:pPr lvl="5"/>
            <a:r>
              <a:rPr lang="de-CH" dirty="0"/>
              <a:t>Sechste Ebene</a:t>
            </a:r>
          </a:p>
          <a:p>
            <a:pPr lvl="6"/>
            <a:r>
              <a:rPr lang="de-CH" dirty="0"/>
              <a:t>Siebte Ebene</a:t>
            </a:r>
          </a:p>
          <a:p>
            <a:pPr lvl="7"/>
            <a:r>
              <a:rPr lang="de-CH" dirty="0"/>
              <a:t>Achte Ebene</a:t>
            </a:r>
          </a:p>
          <a:p>
            <a:pPr lvl="8"/>
            <a:r>
              <a:rPr lang="de-CH" dirty="0"/>
              <a:t>Neunte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F63C49D-0CAB-4089-85F1-1B2D4C72DE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400" y="228398"/>
            <a:ext cx="656902" cy="6429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9AA036F-AA06-468B-957D-18F8C0371D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31" y="4802482"/>
            <a:ext cx="656902" cy="221456"/>
          </a:xfrm>
          <a:prstGeom prst="rect">
            <a:avLst/>
          </a:prstGeom>
        </p:spPr>
      </p:pic>
      <p:sp>
        <p:nvSpPr>
          <p:cNvPr id="17" name="Textplatzhalter 2"/>
          <p:cNvSpPr txBox="1">
            <a:spLocks/>
          </p:cNvSpPr>
          <p:nvPr userDrawn="1"/>
        </p:nvSpPr>
        <p:spPr>
          <a:xfrm>
            <a:off x="4024942" y="4871361"/>
            <a:ext cx="1124667" cy="207749"/>
          </a:xfrm>
          <a:prstGeom prst="rect">
            <a:avLst/>
          </a:prstGeom>
        </p:spPr>
        <p:txBody>
          <a:bodyPr wrap="none" lIns="0">
            <a:spAutoFit/>
          </a:bodyPr>
          <a:lstStyle>
            <a:defPPr>
              <a:defRPr lang="de-DE"/>
            </a:defPPr>
            <a:lvl1pPr marL="285716" marR="0" lvl="0" indent="-285716" defTabSz="76191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CH" sz="750" noProof="0" dirty="0"/>
              <a:t>Partner von Swisspower</a:t>
            </a:r>
          </a:p>
        </p:txBody>
      </p:sp>
      <p:sp>
        <p:nvSpPr>
          <p:cNvPr id="18" name="Rechteck 17"/>
          <p:cNvSpPr/>
          <p:nvPr userDrawn="1"/>
        </p:nvSpPr>
        <p:spPr>
          <a:xfrm>
            <a:off x="282082" y="4871361"/>
            <a:ext cx="669414" cy="20774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214287" marR="0" lvl="0" indent="-214287" algn="l" defTabSz="571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CH" sz="7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1B496A10-A9E1-46E5-AFE7-6C0318B108D5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214287" marR="0" lvl="0" indent="-214287" algn="l" defTabSz="5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‹Nr.›</a:t>
            </a:fld>
            <a:r>
              <a:rPr kumimoji="0" lang="de-CH" sz="7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r>
              <a:rPr lang="de-CH" sz="750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845586" y="4871361"/>
            <a:ext cx="570028" cy="20774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257156" marR="0" lvl="0" indent="-257156" algn="l" defTabSz="6857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CH" sz="7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29.04.2021</a:t>
            </a:r>
          </a:p>
        </p:txBody>
      </p:sp>
    </p:spTree>
    <p:extLst>
      <p:ext uri="{BB962C8B-B14F-4D97-AF65-F5344CB8AC3E}">
        <p14:creationId xmlns:p14="http://schemas.microsoft.com/office/powerpoint/2010/main" val="226142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/>
  <p:txStyles>
    <p:titleStyle>
      <a:lvl1pPr algn="l" defTabSz="685800" rtl="0" eaLnBrk="1" latinLnBrk="0" hangingPunct="1">
        <a:lnSpc>
          <a:spcPts val="2250"/>
        </a:lnSpc>
        <a:spcBef>
          <a:spcPct val="0"/>
        </a:spcBef>
        <a:buNone/>
        <a:defRPr sz="195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ts val="195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5000" indent="-135000" algn="l" defTabSz="685800" rtl="0" eaLnBrk="1" latinLnBrk="0" hangingPunct="1">
        <a:lnSpc>
          <a:spcPts val="195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24000" indent="-189000" algn="l" defTabSz="685800" rtl="0" eaLnBrk="1" latinLnBrk="0" hangingPunct="1">
        <a:lnSpc>
          <a:spcPts val="195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685800" rtl="0" eaLnBrk="1" latinLnBrk="0" hangingPunct="1">
        <a:lnSpc>
          <a:spcPts val="1950"/>
        </a:lnSpc>
        <a:spcBef>
          <a:spcPts val="0"/>
        </a:spcBef>
        <a:buFont typeface="+mj-lt"/>
        <a:buNone/>
        <a:defRPr sz="15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0000" indent="-270000" algn="l" defTabSz="685800" rtl="0" eaLnBrk="1" latinLnBrk="0" hangingPunct="1">
        <a:lnSpc>
          <a:spcPts val="1950"/>
        </a:lnSpc>
        <a:spcBef>
          <a:spcPts val="0"/>
        </a:spcBef>
        <a:buFont typeface="+mj-lt"/>
        <a:buAutoNum type="arabicPeriod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685800" rtl="0" eaLnBrk="1" latinLnBrk="0" hangingPunct="1">
        <a:lnSpc>
          <a:spcPts val="1950"/>
        </a:lnSpc>
        <a:spcBef>
          <a:spcPts val="0"/>
        </a:spcBef>
        <a:buFontTx/>
        <a:buNone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685800" rtl="0" eaLnBrk="1" latinLnBrk="0" hangingPunct="1">
        <a:lnSpc>
          <a:spcPts val="1950"/>
        </a:lnSpc>
        <a:spcBef>
          <a:spcPts val="0"/>
        </a:spcBef>
        <a:buFontTx/>
        <a:buNone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685800" rtl="0" eaLnBrk="1" latinLnBrk="0" hangingPunct="1">
        <a:lnSpc>
          <a:spcPts val="1950"/>
        </a:lnSpc>
        <a:spcBef>
          <a:spcPts val="0"/>
        </a:spcBef>
        <a:buFontTx/>
        <a:buNone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0" indent="0" algn="l" defTabSz="685800" rtl="0" eaLnBrk="1" latinLnBrk="0" hangingPunct="1">
        <a:lnSpc>
          <a:spcPts val="1950"/>
        </a:lnSpc>
        <a:spcBef>
          <a:spcPts val="0"/>
        </a:spcBef>
        <a:buFontTx/>
        <a:buNone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193" userDrawn="1">
          <p15:clr>
            <a:srgbClr val="F26B43"/>
          </p15:clr>
        </p15:guide>
        <p15:guide id="3" pos="5567" userDrawn="1">
          <p15:clr>
            <a:srgbClr val="F26B43"/>
          </p15:clr>
        </p15:guide>
        <p15:guide id="4" orient="horz" pos="1620" userDrawn="1">
          <p15:clr>
            <a:srgbClr val="F26B43"/>
          </p15:clr>
        </p15:guide>
        <p15:guide id="5" orient="horz" pos="1212" userDrawn="1">
          <p15:clr>
            <a:srgbClr val="F26B43"/>
          </p15:clr>
        </p15:guide>
        <p15:guide id="6" orient="horz" pos="532" userDrawn="1">
          <p15:clr>
            <a:srgbClr val="F26B43"/>
          </p15:clr>
        </p15:guide>
        <p15:guide id="7" orient="horz" pos="395" userDrawn="1">
          <p15:clr>
            <a:srgbClr val="F26B43"/>
          </p15:clr>
        </p15:guide>
        <p15:guide id="8" orient="horz" pos="2028" userDrawn="1">
          <p15:clr>
            <a:srgbClr val="F26B43"/>
          </p15:clr>
        </p15:guide>
        <p15:guide id="9" orient="horz" pos="2437" userDrawn="1">
          <p15:clr>
            <a:srgbClr val="F26B43"/>
          </p15:clr>
        </p15:guide>
        <p15:guide id="10" orient="horz" pos="2845" userDrawn="1">
          <p15:clr>
            <a:srgbClr val="F26B43"/>
          </p15:clr>
        </p15:guide>
        <p15:guide id="11" orient="horz" pos="3049" userDrawn="1">
          <p15:clr>
            <a:srgbClr val="F26B43"/>
          </p15:clr>
        </p15:guide>
        <p15:guide id="12" orient="horz" pos="191" userDrawn="1">
          <p15:clr>
            <a:srgbClr val="F26B43"/>
          </p15:clr>
        </p15:guide>
        <p15:guide id="13" pos="2932" userDrawn="1">
          <p15:clr>
            <a:srgbClr val="F26B43"/>
          </p15:clr>
        </p15:guide>
        <p15:guide id="14" pos="2828" userDrawn="1">
          <p15:clr>
            <a:srgbClr val="F26B43"/>
          </p15:clr>
        </p15:guide>
        <p15:guide id="15" orient="horz" pos="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9" Type="http://schemas.openxmlformats.org/officeDocument/2006/relationships/diagramQuickStyle" Target="../diagrams/quickStyle9.xml"/><Relationship Id="rId21" Type="http://schemas.microsoft.com/office/2007/relationships/diagramDrawing" Target="../diagrams/drawing5.xml"/><Relationship Id="rId34" Type="http://schemas.openxmlformats.org/officeDocument/2006/relationships/diagramQuickStyle" Target="../diagrams/quickStyle8.xml"/><Relationship Id="rId42" Type="http://schemas.openxmlformats.org/officeDocument/2006/relationships/diagramData" Target="../diagrams/data10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32" Type="http://schemas.openxmlformats.org/officeDocument/2006/relationships/diagramData" Target="../diagrams/data8.xml"/><Relationship Id="rId37" Type="http://schemas.openxmlformats.org/officeDocument/2006/relationships/diagramData" Target="../diagrams/data9.xml"/><Relationship Id="rId40" Type="http://schemas.openxmlformats.org/officeDocument/2006/relationships/diagramColors" Target="../diagrams/colors9.xml"/><Relationship Id="rId45" Type="http://schemas.openxmlformats.org/officeDocument/2006/relationships/diagramColors" Target="../diagrams/colors10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36" Type="http://schemas.microsoft.com/office/2007/relationships/diagramDrawing" Target="../diagrams/drawing8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4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Colors" Target="../diagrams/colors8.xml"/><Relationship Id="rId43" Type="http://schemas.openxmlformats.org/officeDocument/2006/relationships/diagramLayout" Target="../diagrams/layout10.xml"/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33" Type="http://schemas.openxmlformats.org/officeDocument/2006/relationships/diagramLayout" Target="../diagrams/layout8.xml"/><Relationship Id="rId38" Type="http://schemas.openxmlformats.org/officeDocument/2006/relationships/diagramLayout" Target="../diagrams/layout9.xml"/><Relationship Id="rId46" Type="http://schemas.microsoft.com/office/2007/relationships/diagramDrawing" Target="../diagrams/drawing10.xml"/><Relationship Id="rId20" Type="http://schemas.openxmlformats.org/officeDocument/2006/relationships/diagramColors" Target="../diagrams/colors5.xml"/><Relationship Id="rId41" Type="http://schemas.microsoft.com/office/2007/relationships/diagramDrawing" Target="../diagrams/drawing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g"/><Relationship Id="rId18" Type="http://schemas.openxmlformats.org/officeDocument/2006/relationships/diagramQuickStyle" Target="../diagrams/quickStyle1.xml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17" Type="http://schemas.openxmlformats.org/officeDocument/2006/relationships/diagramLayout" Target="../diagrams/layout1.xml"/><Relationship Id="rId2" Type="http://schemas.openxmlformats.org/officeDocument/2006/relationships/image" Target="../media/image14.jpeg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jpg"/><Relationship Id="rId10" Type="http://schemas.openxmlformats.org/officeDocument/2006/relationships/image" Target="../media/image22.png"/><Relationship Id="rId19" Type="http://schemas.openxmlformats.org/officeDocument/2006/relationships/diagramColors" Target="../diagrams/colors1.xml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hyperlink" Target="https://eniwa.easyasset.ch/login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FA0A880D-CE0B-4568-96FA-F53AB62422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/>
              <a:t>EasyAsset</a:t>
            </a:r>
            <a:r>
              <a:rPr lang="de-CH" dirty="0"/>
              <a:t> </a:t>
            </a:r>
            <a:endParaRPr lang="de-CH" sz="2400" dirty="0"/>
          </a:p>
        </p:txBody>
      </p:sp>
      <p:sp>
        <p:nvSpPr>
          <p:cNvPr id="17" name="Untertitel 16">
            <a:extLst>
              <a:ext uri="{FF2B5EF4-FFF2-40B4-BE49-F238E27FC236}">
                <a16:creationId xmlns:a16="http://schemas.microsoft.com/office/drawing/2014/main" id="{066FE2BE-4677-45C5-9BCD-9418706164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sz="1600" dirty="0"/>
              <a:t>Das Instandhaltungstool bei der </a:t>
            </a:r>
            <a:r>
              <a:rPr lang="de-CH" sz="1600" dirty="0" err="1"/>
              <a:t>Eniwa</a:t>
            </a:r>
            <a:r>
              <a:rPr lang="de-CH" sz="1600" dirty="0"/>
              <a:t> AG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120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12780"/>
            <a:ext cx="616583" cy="93172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855" y="3145627"/>
            <a:ext cx="638837" cy="93172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910" y="3212611"/>
            <a:ext cx="638837" cy="9317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Anforderung: </a:t>
            </a:r>
            <a:r>
              <a:rPr lang="de-DE" dirty="0"/>
              <a:t>Strukturierung und Optimierung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1560" y="1923678"/>
            <a:ext cx="2448271" cy="173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Anlagendaten verbessern / digitalisieren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188583" y="1894649"/>
            <a:ext cx="2448272" cy="173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Protokolle / Checklisten integrieren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539553" y="2598719"/>
            <a:ext cx="3293436" cy="1028693"/>
          </a:xfrm>
        </p:spPr>
        <p:txBody>
          <a:bodyPr/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Attribute digitalisieren falls notwendig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Relevanz gehaltener Attribute prüfen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Klassifizierungen verbessern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Bestehende Datenlücken </a:t>
            </a:r>
            <a:r>
              <a:rPr lang="de-DE" sz="1200" dirty="0" err="1"/>
              <a:t>schliessen</a:t>
            </a:r>
            <a:endParaRPr lang="de-DE" sz="120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/>
          <a:srcRect l="25925" t="19140" b="36386"/>
          <a:stretch/>
        </p:blipFill>
        <p:spPr>
          <a:xfrm>
            <a:off x="6556735" y="2484753"/>
            <a:ext cx="2078786" cy="14551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622" y="3286809"/>
            <a:ext cx="638837" cy="931722"/>
          </a:xfrm>
          <a:prstGeom prst="rect">
            <a:avLst/>
          </a:prstGeom>
        </p:spPr>
      </p:pic>
      <p:cxnSp>
        <p:nvCxnSpPr>
          <p:cNvPr id="21" name="Gerade Verbindung mit Pfeil 20"/>
          <p:cNvCxnSpPr/>
          <p:nvPr/>
        </p:nvCxnSpPr>
        <p:spPr>
          <a:xfrm>
            <a:off x="6052679" y="3145627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772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/>
          <p:cNvGraphicFramePr/>
          <p:nvPr/>
        </p:nvGraphicFramePr>
        <p:xfrm>
          <a:off x="30397" y="2475672"/>
          <a:ext cx="2753448" cy="190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m 12"/>
          <p:cNvGraphicFramePr/>
          <p:nvPr/>
        </p:nvGraphicFramePr>
        <p:xfrm>
          <a:off x="3347864" y="1319745"/>
          <a:ext cx="2840911" cy="233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wurde erreicht durch </a:t>
            </a:r>
            <a:r>
              <a:rPr lang="de-CH" dirty="0" err="1"/>
              <a:t>EasyAsset</a:t>
            </a:r>
            <a:endParaRPr lang="de-CH" dirty="0"/>
          </a:p>
        </p:txBody>
      </p:sp>
      <p:graphicFrame>
        <p:nvGraphicFramePr>
          <p:cNvPr id="5" name="Diagramm 4"/>
          <p:cNvGraphicFramePr/>
          <p:nvPr/>
        </p:nvGraphicFramePr>
        <p:xfrm>
          <a:off x="449955" y="1375824"/>
          <a:ext cx="1866622" cy="142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Diagramm 5"/>
          <p:cNvGraphicFramePr/>
          <p:nvPr/>
        </p:nvGraphicFramePr>
        <p:xfrm>
          <a:off x="1763689" y="1059582"/>
          <a:ext cx="2592287" cy="1899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7" name="Diagramm 6"/>
          <p:cNvGraphicFramePr/>
          <p:nvPr/>
        </p:nvGraphicFramePr>
        <p:xfrm>
          <a:off x="5220071" y="917422"/>
          <a:ext cx="2808311" cy="2041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8" name="Diagramm 7"/>
          <p:cNvGraphicFramePr/>
          <p:nvPr/>
        </p:nvGraphicFramePr>
        <p:xfrm>
          <a:off x="2960369" y="3068741"/>
          <a:ext cx="2707686" cy="1743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9" name="Diagramm 8"/>
          <p:cNvGraphicFramePr/>
          <p:nvPr/>
        </p:nvGraphicFramePr>
        <p:xfrm>
          <a:off x="1475656" y="3084035"/>
          <a:ext cx="2520280" cy="1467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3934831053"/>
              </p:ext>
            </p:extLst>
          </p:nvPr>
        </p:nvGraphicFramePr>
        <p:xfrm>
          <a:off x="4930274" y="2836554"/>
          <a:ext cx="3223099" cy="198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11" name="Diagramm 10"/>
          <p:cNvGraphicFramePr/>
          <p:nvPr/>
        </p:nvGraphicFramePr>
        <p:xfrm>
          <a:off x="6541824" y="1938701"/>
          <a:ext cx="2587056" cy="1674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</p:spTree>
    <p:extLst>
      <p:ext uri="{BB962C8B-B14F-4D97-AF65-F5344CB8AC3E}">
        <p14:creationId xmlns:p14="http://schemas.microsoft.com/office/powerpoint/2010/main" val="23795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8" grpId="0">
        <p:bldAsOne/>
      </p:bldGraphic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Vielen Dank.</a:t>
            </a:r>
          </a:p>
        </p:txBody>
      </p:sp>
    </p:spTree>
    <p:extLst>
      <p:ext uri="{BB962C8B-B14F-4D97-AF65-F5344CB8AC3E}">
        <p14:creationId xmlns:p14="http://schemas.microsoft.com/office/powerpoint/2010/main" val="152723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701D0-CFA3-47B0-91B3-E0EFCA7DF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Agenda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BAD48CBA-2F35-4466-87C2-D611FB4231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4"/>
            <a:r>
              <a:rPr lang="de-CH" dirty="0"/>
              <a:t>Was ist </a:t>
            </a:r>
            <a:r>
              <a:rPr lang="de-CH" dirty="0" err="1"/>
              <a:t>EasyAsset</a:t>
            </a:r>
            <a:r>
              <a:rPr lang="de-CH" dirty="0"/>
              <a:t>?</a:t>
            </a:r>
          </a:p>
          <a:p>
            <a:pPr lvl="4"/>
            <a:r>
              <a:rPr lang="de-CH" dirty="0" err="1"/>
              <a:t>EasyAsset</a:t>
            </a:r>
            <a:r>
              <a:rPr lang="de-CH" dirty="0"/>
              <a:t> und GIS</a:t>
            </a:r>
          </a:p>
          <a:p>
            <a:pPr lvl="4"/>
            <a:r>
              <a:rPr lang="de-CH" dirty="0"/>
              <a:t>Umsetzung bei </a:t>
            </a:r>
            <a:r>
              <a:rPr lang="de-CH" dirty="0" err="1"/>
              <a:t>Eniwa</a:t>
            </a:r>
            <a:endParaRPr lang="de-CH" dirty="0"/>
          </a:p>
          <a:p>
            <a:pPr lvl="4"/>
            <a:r>
              <a:rPr lang="de-CH" dirty="0"/>
              <a:t>Zusammenfassung</a:t>
            </a:r>
          </a:p>
          <a:p>
            <a:pPr lvl="4"/>
            <a:endParaRPr lang="de-CH" dirty="0"/>
          </a:p>
          <a:p>
            <a:pPr lvl="5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5149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Instandhaltungs-Tool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Kontrolle der Assets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Aufträge vergeben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Daten pflegen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prstClr val="black"/>
                </a:solidFill>
              </a:rPr>
              <a:t>Software von Evulution </a:t>
            </a:r>
          </a:p>
          <a:p>
            <a:pPr lvl="1" indent="0" defTabSz="914400">
              <a:spcBef>
                <a:spcPct val="20000"/>
              </a:spcBef>
              <a:buNone/>
              <a:defRPr/>
            </a:pPr>
            <a:r>
              <a:rPr lang="de-DE" sz="1800" dirty="0">
                <a:solidFill>
                  <a:prstClr val="black"/>
                </a:solidFill>
              </a:rPr>
              <a:t>	</a:t>
            </a:r>
          </a:p>
          <a:p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</a:t>
            </a:r>
            <a:r>
              <a:rPr lang="de-DE" dirty="0" err="1"/>
              <a:t>EasyAsset</a:t>
            </a:r>
            <a:r>
              <a:rPr lang="de-DE" dirty="0"/>
              <a:t>?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A99CACC-179C-612A-94A9-CABC62F1E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987574"/>
            <a:ext cx="3585742" cy="248844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557D9DC-13CA-3CFE-7F04-6ABC3AD25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01" y="3476015"/>
            <a:ext cx="8298997" cy="123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9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>
            <a:extLst>
              <a:ext uri="{FF2B5EF4-FFF2-40B4-BE49-F238E27FC236}">
                <a16:creationId xmlns:a16="http://schemas.microsoft.com/office/drawing/2014/main" id="{00E2F449-FC4F-F04C-B108-4572E7484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040" y="689548"/>
            <a:ext cx="2767969" cy="228371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EasyAsset</a:t>
            </a:r>
            <a:r>
              <a:rPr lang="de-DE" dirty="0"/>
              <a:t> und GIS</a:t>
            </a:r>
            <a:endParaRPr lang="de-CH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045C511E-ACD0-3509-19F1-D85594B7DA00}"/>
              </a:ext>
            </a:extLst>
          </p:cNvPr>
          <p:cNvSpPr txBox="1">
            <a:spLocks/>
          </p:cNvSpPr>
          <p:nvPr/>
        </p:nvSpPr>
        <p:spPr>
          <a:xfrm>
            <a:off x="3851920" y="1221580"/>
            <a:ext cx="3545929" cy="3294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5000" indent="-135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89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 typeface="+mj-lt"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0000" indent="-27000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 typeface="+mj-lt"/>
              <a:buAutoNum type="arabicPeriod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Tx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Tx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Tx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 indent="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Tx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E6EB8F8-D606-1A4D-DD81-9ADD717F8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42534"/>
            <a:ext cx="7848872" cy="366146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Workbench</a:t>
            </a:r>
            <a:r>
              <a:rPr lang="de-DE" dirty="0"/>
              <a:t> pro </a:t>
            </a:r>
            <a:r>
              <a:rPr lang="de-DE" dirty="0" err="1"/>
              <a:t>Assettyp</a:t>
            </a:r>
            <a:r>
              <a:rPr lang="de-DE" dirty="0"/>
              <a:t> und „Richtung“</a:t>
            </a:r>
          </a:p>
          <a:p>
            <a:pPr marL="420750" lvl="1" indent="-285750">
              <a:buFont typeface="Courier New" panose="02070309020205020404" pitchFamily="49" charset="0"/>
              <a:buChar char="o"/>
            </a:pPr>
            <a:r>
              <a:rPr lang="de-DE" dirty="0"/>
              <a:t>Wöchentlicher Turnus</a:t>
            </a:r>
          </a:p>
          <a:p>
            <a:pPr marL="420750" lvl="1" indent="-285750"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Inputdaten:</a:t>
            </a:r>
          </a:p>
          <a:p>
            <a:pPr marL="420750" lvl="1" indent="-285750">
              <a:buFont typeface="Courier New" panose="02070309020205020404" pitchFamily="49" charset="0"/>
              <a:buChar char="o"/>
            </a:pPr>
            <a:r>
              <a:rPr lang="de-DE" dirty="0"/>
              <a:t>Oracle (Koordinaten, Attribute)</a:t>
            </a:r>
          </a:p>
          <a:p>
            <a:pPr marL="420750" lvl="1" indent="-285750">
              <a:buFont typeface="Courier New" panose="02070309020205020404" pitchFamily="49" charset="0"/>
              <a:buChar char="o"/>
            </a:pPr>
            <a:r>
              <a:rPr lang="de-DE" dirty="0"/>
              <a:t>SAP-Exports (technische Anlagendaten)</a:t>
            </a:r>
          </a:p>
          <a:p>
            <a:pPr marL="420750" lvl="1" indent="-285750">
              <a:buFont typeface="Courier New" panose="02070309020205020404" pitchFamily="49" charset="0"/>
              <a:buChar char="o"/>
            </a:pPr>
            <a:r>
              <a:rPr lang="de-DE" dirty="0"/>
              <a:t>PDF (Stranglisten, Erdmesskreise, Erdmessprotokolle)</a:t>
            </a:r>
          </a:p>
          <a:p>
            <a:pPr marL="420750" lvl="1" indent="-285750">
              <a:buFont typeface="Courier New" panose="02070309020205020404" pitchFamily="49" charset="0"/>
              <a:buChar char="o"/>
            </a:pPr>
            <a:r>
              <a:rPr lang="de-DE" dirty="0"/>
              <a:t>Sonstige (e.g. Auslösestrom und Vorsicherungstyp, Loszuteilungen)</a:t>
            </a:r>
          </a:p>
          <a:p>
            <a:pPr marL="420750" lvl="1" indent="-285750">
              <a:buFont typeface="Courier New" panose="02070309020205020404" pitchFamily="49" charset="0"/>
              <a:buChar char="o"/>
            </a:pPr>
            <a:r>
              <a:rPr lang="de-DE" dirty="0" err="1"/>
              <a:t>EasyAsset</a:t>
            </a:r>
            <a:r>
              <a:rPr lang="de-DE" dirty="0"/>
              <a:t> (API):</a:t>
            </a:r>
          </a:p>
          <a:p>
            <a:pPr marL="609750" lvl="2" indent="-285750">
              <a:buFont typeface="Wingdings" panose="05000000000000000000" pitchFamily="2" charset="2"/>
              <a:buChar char="§"/>
            </a:pPr>
            <a:r>
              <a:rPr lang="de-DE" dirty="0"/>
              <a:t>Neue Assets erstellen / alte Assets löschen</a:t>
            </a:r>
          </a:p>
          <a:p>
            <a:pPr marL="609750" lvl="2" indent="-285750">
              <a:buFont typeface="Wingdings" panose="05000000000000000000" pitchFamily="2" charset="2"/>
              <a:buChar char="§"/>
            </a:pPr>
            <a:r>
              <a:rPr lang="de-DE" dirty="0"/>
              <a:t>Veraltete Attribute updaten</a:t>
            </a:r>
          </a:p>
          <a:p>
            <a:pPr marL="609750" lvl="2" indent="-285750">
              <a:buFont typeface="Wingdings" panose="05000000000000000000" pitchFamily="2" charset="2"/>
              <a:buChar char="§"/>
            </a:pPr>
            <a:r>
              <a:rPr lang="de-DE" dirty="0"/>
              <a:t>PDFs hochladen und löschen</a:t>
            </a:r>
          </a:p>
          <a:p>
            <a:pPr marL="609750" lvl="2" indent="-285750">
              <a:buFont typeface="Wingdings" panose="05000000000000000000" pitchFamily="2" charset="2"/>
              <a:buChar char="§"/>
            </a:pPr>
            <a:r>
              <a:rPr lang="de-DE" dirty="0"/>
              <a:t>Wartungsdaten</a:t>
            </a:r>
          </a:p>
          <a:p>
            <a:pPr marL="609750" lvl="2" indent="-285750">
              <a:buFont typeface="Wingdings" panose="05000000000000000000" pitchFamily="2" charset="2"/>
              <a:buChar char="§"/>
            </a:pPr>
            <a:r>
              <a:rPr lang="de-DE" dirty="0"/>
              <a:t>Zugriff auf Daten von </a:t>
            </a:r>
            <a:r>
              <a:rPr lang="de-DE" dirty="0" err="1"/>
              <a:t>EasyAsset</a:t>
            </a:r>
            <a:r>
              <a:rPr lang="de-DE" dirty="0"/>
              <a:t> (z.B. Kontrollen)</a:t>
            </a:r>
          </a:p>
          <a:p>
            <a:pPr marL="0" indent="0"/>
            <a:endParaRPr lang="de-CH" dirty="0"/>
          </a:p>
        </p:txBody>
      </p:sp>
      <p:graphicFrame>
        <p:nvGraphicFramePr>
          <p:cNvPr id="36" name="Tabelle 35">
            <a:extLst>
              <a:ext uri="{FF2B5EF4-FFF2-40B4-BE49-F238E27FC236}">
                <a16:creationId xmlns:a16="http://schemas.microsoft.com/office/drawing/2014/main" id="{5DEA9905-E345-C654-BD11-EB74F1B3B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854139"/>
              </p:ext>
            </p:extLst>
          </p:nvPr>
        </p:nvGraphicFramePr>
        <p:xfrm>
          <a:off x="5361717" y="3400736"/>
          <a:ext cx="2806701" cy="8382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130916">
                  <a:extLst>
                    <a:ext uri="{9D8B030D-6E8A-4147-A177-3AD203B41FA5}">
                      <a16:colId xmlns:a16="http://schemas.microsoft.com/office/drawing/2014/main" val="3843682104"/>
                    </a:ext>
                  </a:extLst>
                </a:gridCol>
                <a:gridCol w="218580">
                  <a:extLst>
                    <a:ext uri="{9D8B030D-6E8A-4147-A177-3AD203B41FA5}">
                      <a16:colId xmlns:a16="http://schemas.microsoft.com/office/drawing/2014/main" val="377630459"/>
                    </a:ext>
                  </a:extLst>
                </a:gridCol>
                <a:gridCol w="291441">
                  <a:extLst>
                    <a:ext uri="{9D8B030D-6E8A-4147-A177-3AD203B41FA5}">
                      <a16:colId xmlns:a16="http://schemas.microsoft.com/office/drawing/2014/main" val="3331056107"/>
                    </a:ext>
                  </a:extLst>
                </a:gridCol>
                <a:gridCol w="291441">
                  <a:extLst>
                    <a:ext uri="{9D8B030D-6E8A-4147-A177-3AD203B41FA5}">
                      <a16:colId xmlns:a16="http://schemas.microsoft.com/office/drawing/2014/main" val="1103675233"/>
                    </a:ext>
                  </a:extLst>
                </a:gridCol>
                <a:gridCol w="291441">
                  <a:extLst>
                    <a:ext uri="{9D8B030D-6E8A-4147-A177-3AD203B41FA5}">
                      <a16:colId xmlns:a16="http://schemas.microsoft.com/office/drawing/2014/main" val="433707974"/>
                    </a:ext>
                  </a:extLst>
                </a:gridCol>
                <a:gridCol w="291441">
                  <a:extLst>
                    <a:ext uri="{9D8B030D-6E8A-4147-A177-3AD203B41FA5}">
                      <a16:colId xmlns:a16="http://schemas.microsoft.com/office/drawing/2014/main" val="1536523191"/>
                    </a:ext>
                  </a:extLst>
                </a:gridCol>
                <a:gridCol w="291441">
                  <a:extLst>
                    <a:ext uri="{9D8B030D-6E8A-4147-A177-3AD203B41FA5}">
                      <a16:colId xmlns:a16="http://schemas.microsoft.com/office/drawing/2014/main" val="265702605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de-CH" sz="1100" u="none" strike="noStrike">
                          <a:effectLst/>
                        </a:rPr>
                        <a:t>Typ Vorsicherung</a:t>
                      </a:r>
                      <a:endParaRPr lang="de-CH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100" u="none" strike="noStrike" dirty="0">
                          <a:effectLst/>
                        </a:rPr>
                        <a:t>6A</a:t>
                      </a:r>
                      <a:endParaRPr lang="de-CH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100" u="none" strike="noStrike">
                          <a:effectLst/>
                        </a:rPr>
                        <a:t>10A</a:t>
                      </a:r>
                      <a:endParaRPr lang="de-CH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100" u="none" strike="noStrike">
                          <a:effectLst/>
                        </a:rPr>
                        <a:t>13A</a:t>
                      </a:r>
                      <a:endParaRPr lang="de-CH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100" u="none" strike="noStrike">
                          <a:effectLst/>
                        </a:rPr>
                        <a:t>16A</a:t>
                      </a:r>
                      <a:endParaRPr lang="de-CH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100" u="none" strike="noStrike">
                          <a:effectLst/>
                        </a:rPr>
                        <a:t>20A</a:t>
                      </a:r>
                      <a:endParaRPr lang="de-CH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100" u="none" strike="noStrike">
                          <a:effectLst/>
                        </a:rPr>
                        <a:t>25A</a:t>
                      </a:r>
                      <a:endParaRPr lang="de-CH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06343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 err="1">
                          <a:effectLst/>
                        </a:rPr>
                        <a:t>Diazed</a:t>
                      </a:r>
                      <a:endParaRPr lang="de-CH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000" u="none" strike="noStrike" dirty="0">
                          <a:effectLst/>
                        </a:rPr>
                        <a:t>26</a:t>
                      </a:r>
                      <a:endParaRPr lang="de-CH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000" u="none" strike="noStrike">
                          <a:effectLst/>
                        </a:rPr>
                        <a:t>53</a:t>
                      </a:r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000" u="none" strike="noStrike" dirty="0">
                          <a:effectLst/>
                        </a:rPr>
                        <a:t>79</a:t>
                      </a:r>
                      <a:endParaRPr lang="de-CH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000" u="none" strike="noStrike">
                          <a:effectLst/>
                        </a:rPr>
                        <a:t>99</a:t>
                      </a:r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000" u="none" strike="noStrike">
                          <a:effectLst/>
                        </a:rPr>
                        <a:t>132</a:t>
                      </a:r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42648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>
                          <a:effectLst/>
                        </a:rPr>
                        <a:t>LSB</a:t>
                      </a:r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000" u="none" strike="noStrike">
                          <a:effectLst/>
                        </a:rPr>
                        <a:t>39</a:t>
                      </a:r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000" u="none" strike="noStrike">
                          <a:effectLst/>
                        </a:rPr>
                        <a:t>66</a:t>
                      </a:r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000" u="none" strike="noStrike">
                          <a:effectLst/>
                        </a:rPr>
                        <a:t>86</a:t>
                      </a:r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000" u="none" strike="noStrike">
                          <a:effectLst/>
                        </a:rPr>
                        <a:t>105</a:t>
                      </a:r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000" u="none" strike="noStrike">
                          <a:effectLst/>
                        </a:rPr>
                        <a:t>132</a:t>
                      </a:r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000" u="none" strike="noStrike">
                          <a:effectLst/>
                        </a:rPr>
                        <a:t>164</a:t>
                      </a:r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65229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>
                          <a:effectLst/>
                        </a:rPr>
                        <a:t>LSC</a:t>
                      </a:r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000" u="none" strike="noStrike">
                          <a:effectLst/>
                        </a:rPr>
                        <a:t>79</a:t>
                      </a:r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000" u="none" strike="noStrike">
                          <a:effectLst/>
                        </a:rPr>
                        <a:t>105</a:t>
                      </a:r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000" u="none" strike="noStrike">
                          <a:effectLst/>
                        </a:rPr>
                        <a:t>118</a:t>
                      </a:r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000" u="none" strike="noStrike">
                          <a:effectLst/>
                        </a:rPr>
                        <a:t>132</a:t>
                      </a:r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000" u="none" strike="noStrike">
                          <a:effectLst/>
                        </a:rPr>
                        <a:t>197</a:t>
                      </a:r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000" u="none" strike="noStrike">
                          <a:effectLst/>
                        </a:rPr>
                        <a:t>224</a:t>
                      </a:r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39283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>
                          <a:effectLst/>
                        </a:rPr>
                        <a:t>LSD</a:t>
                      </a:r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000" u="none" strike="noStrike">
                          <a:effectLst/>
                        </a:rPr>
                        <a:t>132</a:t>
                      </a:r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000" u="none" strike="noStrike">
                          <a:effectLst/>
                        </a:rPr>
                        <a:t>132</a:t>
                      </a:r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000" u="none" strike="noStrike">
                          <a:effectLst/>
                        </a:rPr>
                        <a:t>145</a:t>
                      </a:r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000" u="none" strike="noStrike">
                          <a:effectLst/>
                        </a:rPr>
                        <a:t>197</a:t>
                      </a:r>
                      <a:endParaRPr lang="de-CH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000" u="none" strike="noStrike" dirty="0">
                          <a:effectLst/>
                        </a:rPr>
                        <a:t>224</a:t>
                      </a:r>
                      <a:endParaRPr lang="de-CH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331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75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2933" y="1365522"/>
            <a:ext cx="7866409" cy="3294460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Single-Point-</a:t>
            </a:r>
            <a:r>
              <a:rPr lang="de-DE" dirty="0" err="1"/>
              <a:t>of</a:t>
            </a:r>
            <a:r>
              <a:rPr lang="de-DE" dirty="0"/>
              <a:t>-</a:t>
            </a:r>
            <a:r>
              <a:rPr lang="de-DE" dirty="0" err="1"/>
              <a:t>Truth</a:t>
            </a:r>
            <a:endParaRPr lang="de-DE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Klare Verantwortlichkeiten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Einfache Zugänglichkeit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Vor-Ort-Verfügbarkeit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Agile </a:t>
            </a:r>
            <a:r>
              <a:rPr lang="de-DE" dirty="0" err="1"/>
              <a:t>Prozessierung</a:t>
            </a:r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3707905" y="1275606"/>
            <a:ext cx="4964232" cy="3310631"/>
            <a:chOff x="3707905" y="1203598"/>
            <a:chExt cx="4964232" cy="3310631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2"/>
            <a:srcRect r="34754"/>
            <a:stretch/>
          </p:blipFill>
          <p:spPr>
            <a:xfrm>
              <a:off x="4235754" y="1219769"/>
              <a:ext cx="4436383" cy="3294460"/>
            </a:xfrm>
            <a:prstGeom prst="rect">
              <a:avLst/>
            </a:prstGeom>
          </p:spPr>
        </p:pic>
        <p:cxnSp>
          <p:nvCxnSpPr>
            <p:cNvPr id="5" name="Gerade Verbindung mit Pfeil 4"/>
            <p:cNvCxnSpPr/>
            <p:nvPr/>
          </p:nvCxnSpPr>
          <p:spPr>
            <a:xfrm>
              <a:off x="4019731" y="1219769"/>
              <a:ext cx="0" cy="3222452"/>
            </a:xfrm>
            <a:prstGeom prst="straightConnector1">
              <a:avLst/>
            </a:prstGeom>
            <a:ln w="22225" cap="rnd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hteck 5"/>
            <p:cNvSpPr/>
            <p:nvPr/>
          </p:nvSpPr>
          <p:spPr>
            <a:xfrm rot="16200000">
              <a:off x="3356847" y="1554656"/>
              <a:ext cx="1002197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Datenfluss</a:t>
              </a:r>
            </a:p>
          </p:txBody>
        </p:sp>
        <p:sp>
          <p:nvSpPr>
            <p:cNvPr id="11" name="Rechteck 10"/>
            <p:cNvSpPr/>
            <p:nvPr/>
          </p:nvSpPr>
          <p:spPr>
            <a:xfrm>
              <a:off x="6588224" y="3507854"/>
              <a:ext cx="149416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0272" y="3378969"/>
              <a:ext cx="504056" cy="528886"/>
            </a:xfrm>
            <a:prstGeom prst="rect">
              <a:avLst/>
            </a:prstGeom>
          </p:spPr>
        </p:pic>
      </p:grp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305991" y="253526"/>
            <a:ext cx="7776399" cy="648000"/>
          </a:xfrm>
        </p:spPr>
        <p:txBody>
          <a:bodyPr/>
          <a:lstStyle/>
          <a:p>
            <a:r>
              <a:rPr lang="de-DE" b="0" dirty="0"/>
              <a:t>Anforderung: </a:t>
            </a:r>
            <a:r>
              <a:rPr lang="de-DE" dirty="0"/>
              <a:t>Saubere Datenlogistik</a:t>
            </a:r>
          </a:p>
        </p:txBody>
      </p:sp>
    </p:spTree>
    <p:extLst>
      <p:ext uri="{BB962C8B-B14F-4D97-AF65-F5344CB8AC3E}">
        <p14:creationId xmlns:p14="http://schemas.microsoft.com/office/powerpoint/2010/main" val="262317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EasyAsset</a:t>
            </a:r>
            <a:r>
              <a:rPr lang="de-DE" dirty="0"/>
              <a:t>: Visualisierung im GIS</a:t>
            </a:r>
            <a:endParaRPr lang="de-CH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045C511E-ACD0-3509-19F1-D85594B7DA00}"/>
              </a:ext>
            </a:extLst>
          </p:cNvPr>
          <p:cNvSpPr txBox="1">
            <a:spLocks/>
          </p:cNvSpPr>
          <p:nvPr/>
        </p:nvSpPr>
        <p:spPr>
          <a:xfrm>
            <a:off x="3851920" y="1221580"/>
            <a:ext cx="3545929" cy="3294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5000" indent="-135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89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 typeface="+mj-lt"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0000" indent="-27000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 typeface="+mj-lt"/>
              <a:buAutoNum type="arabicPeriod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Tx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Tx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Tx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 indent="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Tx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E6EB8F8-D606-1A4D-DD81-9ADD717F8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42534"/>
            <a:ext cx="7848872" cy="13572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CH" dirty="0"/>
          </a:p>
          <a:p>
            <a:pPr marL="0" indent="0"/>
            <a:endParaRPr lang="de-CH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C3CBA2B3-4A7A-BE2D-1429-DE0900AD2166}"/>
              </a:ext>
            </a:extLst>
          </p:cNvPr>
          <p:cNvSpPr txBox="1">
            <a:spLocks/>
          </p:cNvSpPr>
          <p:nvPr/>
        </p:nvSpPr>
        <p:spPr>
          <a:xfrm>
            <a:off x="233518" y="2519551"/>
            <a:ext cx="7848872" cy="13572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5000" indent="-135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89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 typeface="+mj-lt"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0000" indent="-27000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 typeface="+mj-lt"/>
              <a:buAutoNum type="arabicPeriod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Tx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Tx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Tx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 indent="0" algn="l" defTabSz="685800" rtl="0" eaLnBrk="1" latinLnBrk="0" hangingPunct="1">
              <a:lnSpc>
                <a:spcPts val="1950"/>
              </a:lnSpc>
              <a:spcBef>
                <a:spcPts val="0"/>
              </a:spcBef>
              <a:buFontTx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F781EAB1-F709-046C-4906-7128CB902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02032"/>
            <a:ext cx="2890059" cy="2226248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3DB266D-8F02-791F-E231-21D47857B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045" y="2696128"/>
            <a:ext cx="2345471" cy="2075581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B903B47-F452-1CEB-71D9-CA008AE8F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08" y="1055842"/>
            <a:ext cx="4421825" cy="3294459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F0020AE5-A90B-95F8-D0E4-3326487D2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18" y="3432155"/>
            <a:ext cx="1595527" cy="509496"/>
          </a:xfrm>
          <a:prstGeom prst="rect">
            <a:avLst/>
          </a:prstGeom>
        </p:spPr>
      </p:pic>
      <p:sp>
        <p:nvSpPr>
          <p:cNvPr id="34" name="Rechteck 33">
            <a:extLst>
              <a:ext uri="{FF2B5EF4-FFF2-40B4-BE49-F238E27FC236}">
                <a16:creationId xmlns:a16="http://schemas.microsoft.com/office/drawing/2014/main" id="{8931D27C-C3D9-5E5D-B207-CFAADE5FD114}"/>
              </a:ext>
            </a:extLst>
          </p:cNvPr>
          <p:cNvSpPr/>
          <p:nvPr/>
        </p:nvSpPr>
        <p:spPr>
          <a:xfrm>
            <a:off x="5076056" y="1318034"/>
            <a:ext cx="1440160" cy="1309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CH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A4CD00C6-D7EA-CB7E-1000-3D6529E4287D}"/>
              </a:ext>
            </a:extLst>
          </p:cNvPr>
          <p:cNvCxnSpPr/>
          <p:nvPr/>
        </p:nvCxnSpPr>
        <p:spPr>
          <a:xfrm flipV="1">
            <a:off x="4139952" y="1491630"/>
            <a:ext cx="936104" cy="12044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A4036CB8-B5EC-6910-5907-6C8F2EA545DB}"/>
              </a:ext>
            </a:extLst>
          </p:cNvPr>
          <p:cNvCxnSpPr>
            <a:cxnSpLocks/>
          </p:cNvCxnSpPr>
          <p:nvPr/>
        </p:nvCxnSpPr>
        <p:spPr>
          <a:xfrm flipV="1">
            <a:off x="4189487" y="1711345"/>
            <a:ext cx="2686769" cy="9712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8E712CC-001A-B17E-8BE3-D04CBD0FDCCF}"/>
              </a:ext>
            </a:extLst>
          </p:cNvPr>
          <p:cNvCxnSpPr>
            <a:cxnSpLocks/>
          </p:cNvCxnSpPr>
          <p:nvPr/>
        </p:nvCxnSpPr>
        <p:spPr>
          <a:xfrm>
            <a:off x="6516216" y="2208984"/>
            <a:ext cx="699145" cy="1418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28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Roll-out EASYASSET bei </a:t>
            </a:r>
            <a:r>
              <a:rPr lang="de-DE" dirty="0" err="1"/>
              <a:t>Eniwa</a:t>
            </a:r>
            <a:endParaRPr lang="de-DE" b="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537444"/>
              </p:ext>
            </p:extLst>
          </p:nvPr>
        </p:nvGraphicFramePr>
        <p:xfrm>
          <a:off x="737805" y="885125"/>
          <a:ext cx="6618427" cy="393228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29026">
                  <a:extLst>
                    <a:ext uri="{9D8B030D-6E8A-4147-A177-3AD203B41FA5}">
                      <a16:colId xmlns:a16="http://schemas.microsoft.com/office/drawing/2014/main" val="428138591"/>
                    </a:ext>
                  </a:extLst>
                </a:gridCol>
                <a:gridCol w="3265209">
                  <a:extLst>
                    <a:ext uri="{9D8B030D-6E8A-4147-A177-3AD203B41FA5}">
                      <a16:colId xmlns:a16="http://schemas.microsoft.com/office/drawing/2014/main" val="687641787"/>
                    </a:ext>
                  </a:extLst>
                </a:gridCol>
                <a:gridCol w="2424192">
                  <a:extLst>
                    <a:ext uri="{9D8B030D-6E8A-4147-A177-3AD203B41FA5}">
                      <a16:colId xmlns:a16="http://schemas.microsoft.com/office/drawing/2014/main" val="3743373380"/>
                    </a:ext>
                  </a:extLst>
                </a:gridCol>
              </a:tblGrid>
              <a:tr h="125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baseline="0" dirty="0"/>
                        <a:t>Wärme/Kälte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baseline="0" dirty="0">
                          <a:solidFill>
                            <a:schemeClr val="accent1"/>
                          </a:solidFill>
                        </a:rPr>
                        <a:t>            1461 Absperrarmaturen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baseline="0" dirty="0">
                          <a:solidFill>
                            <a:schemeClr val="tx1"/>
                          </a:solidFill>
                        </a:rPr>
                        <a:t>2-Jahres-Kontrollen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6630615"/>
                  </a:ext>
                </a:extLst>
              </a:tr>
              <a:tr h="21174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baseline="0" dirty="0"/>
                        <a:t>Wärme/Kälte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baseline="0" dirty="0">
                          <a:solidFill>
                            <a:schemeClr val="accent1"/>
                          </a:solidFill>
                        </a:rPr>
                        <a:t>            280 Kommunikationsschächte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baseline="0" dirty="0">
                          <a:solidFill>
                            <a:schemeClr val="tx1"/>
                          </a:solidFill>
                        </a:rPr>
                        <a:t>5-Jahres-Kontrollen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779427"/>
                  </a:ext>
                </a:extLst>
              </a:tr>
              <a:tr h="206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baseline="0" dirty="0"/>
                        <a:t>Wasser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baseline="0" dirty="0">
                          <a:solidFill>
                            <a:schemeClr val="accent1"/>
                          </a:solidFill>
                        </a:rPr>
                        <a:t>            846 Hydranten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baseline="0" dirty="0">
                          <a:solidFill>
                            <a:schemeClr val="tx1"/>
                          </a:solidFill>
                        </a:rPr>
                        <a:t>1-2 Kontrollen pro Jahr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1723682"/>
                  </a:ext>
                </a:extLst>
              </a:tr>
              <a:tr h="211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baseline="0" dirty="0"/>
                        <a:t>Wasser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baseline="0" dirty="0">
                          <a:solidFill>
                            <a:schemeClr val="accent1"/>
                          </a:solidFill>
                        </a:rPr>
                        <a:t>            1504 Absperrarmaturen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baseline="0" dirty="0">
                          <a:solidFill>
                            <a:schemeClr val="tx1"/>
                          </a:solidFill>
                        </a:rPr>
                        <a:t>2-Jahres-Kontrollen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717505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baseline="0" dirty="0"/>
                        <a:t>Wasser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baseline="0" dirty="0">
                          <a:solidFill>
                            <a:schemeClr val="accent1"/>
                          </a:solidFill>
                        </a:rPr>
                        <a:t>            6 Schutzzonen; 5 Pumpstationen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baseline="0" dirty="0">
                          <a:solidFill>
                            <a:schemeClr val="tx1"/>
                          </a:solidFill>
                        </a:rPr>
                        <a:t>2-wöchentliche Kontrolle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8988749"/>
                  </a:ext>
                </a:extLst>
              </a:tr>
              <a:tr h="188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baseline="0" dirty="0"/>
                        <a:t>Wasser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baseline="0" dirty="0">
                          <a:solidFill>
                            <a:schemeClr val="accent1"/>
                          </a:solidFill>
                        </a:rPr>
                        <a:t>           53 Brunnen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baseline="0" dirty="0">
                          <a:solidFill>
                            <a:schemeClr val="tx1"/>
                          </a:solidFill>
                        </a:rPr>
                        <a:t>Alle 2-3 Wochen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660582"/>
                  </a:ext>
                </a:extLst>
              </a:tr>
              <a:tr h="23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baseline="0" dirty="0"/>
                        <a:t>Strom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baseline="0" dirty="0">
                          <a:solidFill>
                            <a:schemeClr val="accent1"/>
                          </a:solidFill>
                        </a:rPr>
                        <a:t>            1052 Verteilkabinen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baseline="0" dirty="0">
                          <a:solidFill>
                            <a:schemeClr val="tx1"/>
                          </a:solidFill>
                        </a:rPr>
                        <a:t>5-Jahres-Kontrollen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29769"/>
                  </a:ext>
                </a:extLst>
              </a:tr>
              <a:tr h="165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baseline="0" dirty="0"/>
                        <a:t>Strom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baseline="0" dirty="0">
                          <a:solidFill>
                            <a:schemeClr val="accent1"/>
                          </a:solidFill>
                        </a:rPr>
                        <a:t>            Umgebungsarbeiten bei 121 Gebäuden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baseline="0" dirty="0">
                          <a:solidFill>
                            <a:schemeClr val="tx1"/>
                          </a:solidFill>
                        </a:rPr>
                        <a:t>Jahres-Kontrolle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644182"/>
                  </a:ext>
                </a:extLst>
              </a:tr>
              <a:tr h="176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baseline="0" dirty="0"/>
                        <a:t>Strom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baseline="0" dirty="0">
                          <a:solidFill>
                            <a:schemeClr val="accent1"/>
                          </a:solidFill>
                        </a:rPr>
                        <a:t>            375 Trafostationen; 63 Kundenstationen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baseline="0" dirty="0">
                          <a:solidFill>
                            <a:schemeClr val="tx1"/>
                          </a:solidFill>
                        </a:rPr>
                        <a:t>Verschiedene Kontrollen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988481"/>
                  </a:ext>
                </a:extLst>
              </a:tr>
              <a:tr h="1489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baseline="0" dirty="0"/>
                        <a:t>Strom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de-DE" sz="1000" b="0" baseline="0" dirty="0">
                          <a:solidFill>
                            <a:schemeClr val="accent1"/>
                          </a:solidFill>
                        </a:rPr>
                        <a:t>	 8255 Kandelaber öffentliche Beleuchtung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de-DE" sz="1000" b="0" baseline="0" dirty="0">
                          <a:solidFill>
                            <a:schemeClr val="tx1"/>
                          </a:solidFill>
                        </a:rPr>
                        <a:t>5-Jahres-Kontrollen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520694"/>
                  </a:ext>
                </a:extLst>
              </a:tr>
              <a:tr h="19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baseline="0" dirty="0"/>
                        <a:t>Strom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de-DE" sz="1000" b="0" baseline="0" dirty="0">
                          <a:solidFill>
                            <a:schemeClr val="accent1"/>
                          </a:solidFill>
                        </a:rPr>
                        <a:t>           1634 Erdmessungen (TS, VK, MTW) 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de-DE" sz="1000" b="0" baseline="0" dirty="0">
                          <a:solidFill>
                            <a:schemeClr val="tx1"/>
                          </a:solidFill>
                        </a:rPr>
                        <a:t>10-Jahres-Kontrollen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284585"/>
                  </a:ext>
                </a:extLst>
              </a:tr>
              <a:tr h="165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baseline="0" dirty="0"/>
                        <a:t>Produktion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de-DE" sz="1000" b="0" baseline="0" dirty="0">
                          <a:solidFill>
                            <a:schemeClr val="accent1"/>
                          </a:solidFill>
                        </a:rPr>
                        <a:t>           1 Biogasanlage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de-DE" sz="1000" b="0" baseline="0" dirty="0">
                          <a:solidFill>
                            <a:schemeClr val="tx1"/>
                          </a:solidFill>
                        </a:rPr>
                        <a:t>2-wöchentliche Kontrollen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432178"/>
                  </a:ext>
                </a:extLst>
              </a:tr>
              <a:tr h="209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baseline="0" dirty="0"/>
                        <a:t>Erdgas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de-DE" sz="1000" b="0" baseline="0" dirty="0">
                          <a:solidFill>
                            <a:schemeClr val="accent1"/>
                          </a:solidFill>
                        </a:rPr>
                        <a:t>           1277 Gasschieber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de-DE" sz="1000" b="0" baseline="0" dirty="0">
                          <a:solidFill>
                            <a:schemeClr val="tx1"/>
                          </a:solidFill>
                        </a:rPr>
                        <a:t>2-Jahres-Kontrollen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345452"/>
                  </a:ext>
                </a:extLst>
              </a:tr>
              <a:tr h="181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baseline="0" dirty="0"/>
                        <a:t>Erdgas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de-DE" sz="1000" b="0" baseline="0" dirty="0">
                          <a:solidFill>
                            <a:schemeClr val="accent1"/>
                          </a:solidFill>
                        </a:rPr>
                        <a:t>           180 Erdgasstationen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de-DE" sz="1000" b="0" baseline="0" dirty="0">
                          <a:solidFill>
                            <a:schemeClr val="tx1"/>
                          </a:solidFill>
                        </a:rPr>
                        <a:t>Jahres-Kontrollen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86720"/>
                  </a:ext>
                </a:extLst>
              </a:tr>
              <a:tr h="1276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baseline="0" dirty="0"/>
                        <a:t>Erdgas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de-DE" sz="1000" b="0" baseline="0" dirty="0">
                          <a:solidFill>
                            <a:schemeClr val="accent1"/>
                          </a:solidFill>
                        </a:rPr>
                        <a:t>           4 Erdgastankstellen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de-DE" sz="1000" b="0" baseline="0" dirty="0">
                          <a:solidFill>
                            <a:schemeClr val="tx1"/>
                          </a:solidFill>
                        </a:rPr>
                        <a:t>Wöchentliche Kontrollen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566891"/>
                  </a:ext>
                </a:extLst>
              </a:tr>
              <a:tr h="264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baseline="0" dirty="0"/>
                        <a:t>Gebäude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de-DE" sz="1000" b="0" baseline="0" dirty="0">
                          <a:solidFill>
                            <a:schemeClr val="accent1"/>
                          </a:solidFill>
                        </a:rPr>
                        <a:t>          Sprinkleranlage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de-DE" sz="1000" b="0" baseline="0" dirty="0">
                          <a:solidFill>
                            <a:schemeClr val="tx1"/>
                          </a:solidFill>
                        </a:rPr>
                        <a:t>Wöchentliche Kontrollen</a:t>
                      </a:r>
                    </a:p>
                  </a:txBody>
                  <a:tcPr marL="72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861048"/>
                  </a:ext>
                </a:extLst>
              </a:tr>
            </a:tbl>
          </a:graphicData>
        </a:graphic>
      </p:graphicFrame>
      <p:pic>
        <p:nvPicPr>
          <p:cNvPr id="34" name="Grafik 33">
            <a:extLst>
              <a:ext uri="{FF2B5EF4-FFF2-40B4-BE49-F238E27FC236}">
                <a16:creationId xmlns:a16="http://schemas.microsoft.com/office/drawing/2014/main" id="{27F1F8D8-B259-4557-A72F-40E1DDF454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3273" y="1379308"/>
            <a:ext cx="305014" cy="22876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76C0B013-7740-4606-843F-002FF3324D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54" y="884698"/>
            <a:ext cx="316488" cy="23736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47BC7FE-DF1B-406D-9733-C2114ED2AA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36" y="1151790"/>
            <a:ext cx="282824" cy="21212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EB33A82-C20F-4512-BCB5-4935616E90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04"/>
          <a:stretch/>
        </p:blipFill>
        <p:spPr>
          <a:xfrm>
            <a:off x="1668631" y="1873341"/>
            <a:ext cx="383089" cy="20283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6C0B013-7740-4606-843F-002FF3324D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27" y="1624513"/>
            <a:ext cx="316488" cy="23736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9699D1F-69FD-4ADA-9C19-DE42D5C3335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27" y="2364971"/>
            <a:ext cx="305014" cy="22876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C2D1553-9B75-4837-854A-9442CB37F7F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22347" r="17088" b="19965"/>
          <a:stretch/>
        </p:blipFill>
        <p:spPr>
          <a:xfrm>
            <a:off x="1692996" y="2617033"/>
            <a:ext cx="333324" cy="21666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4356" y="2853020"/>
            <a:ext cx="276180" cy="2209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5112" y="3586051"/>
            <a:ext cx="229334" cy="23115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6C0B013-7740-4606-843F-002FF3324D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16" y="3829227"/>
            <a:ext cx="316488" cy="237366"/>
          </a:xfrm>
          <a:prstGeom prst="rect">
            <a:avLst/>
          </a:prstGeom>
        </p:spPr>
      </p:pic>
      <p:pic>
        <p:nvPicPr>
          <p:cNvPr id="1028" name="Picture 4" descr="Gas Station Icon - Free Download, PNG and Vector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99" y="4329729"/>
            <a:ext cx="204847" cy="20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12" y="4067623"/>
            <a:ext cx="234967" cy="23496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B30D3B3-E3F8-974C-EF64-AF7C6B01E7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73273" y="4568415"/>
            <a:ext cx="287587" cy="24130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65BA5F1-BE85-C86D-2852-23BB51E966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42" y="2151171"/>
            <a:ext cx="305014" cy="176230"/>
          </a:xfrm>
          <a:prstGeom prst="rect">
            <a:avLst/>
          </a:prstGeom>
        </p:spPr>
      </p:pic>
      <p:pic>
        <p:nvPicPr>
          <p:cNvPr id="25" name="Grafik 24" descr="Ein Bild, das dunkel, Lampe, Licht enthält.&#10;&#10;Automatisch generierte Beschreibung">
            <a:extLst>
              <a:ext uri="{FF2B5EF4-FFF2-40B4-BE49-F238E27FC236}">
                <a16:creationId xmlns:a16="http://schemas.microsoft.com/office/drawing/2014/main" id="{0A41226F-0CF4-DE38-7EEE-FFEF4919D2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68" y="3104849"/>
            <a:ext cx="160367" cy="213822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4E1313CF-70B3-34C3-1190-EDD3647450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68" y="3351546"/>
            <a:ext cx="203620" cy="203620"/>
          </a:xfrm>
          <a:prstGeom prst="rect">
            <a:avLst/>
          </a:prstGeom>
        </p:spPr>
      </p:pic>
      <p:graphicFrame>
        <p:nvGraphicFramePr>
          <p:cNvPr id="22" name="Diagramm 21"/>
          <p:cNvGraphicFramePr/>
          <p:nvPr>
            <p:extLst>
              <p:ext uri="{D42A27DB-BD31-4B8C-83A1-F6EECF244321}">
                <p14:modId xmlns:p14="http://schemas.microsoft.com/office/powerpoint/2010/main" val="699401450"/>
              </p:ext>
            </p:extLst>
          </p:nvPr>
        </p:nvGraphicFramePr>
        <p:xfrm>
          <a:off x="5724128" y="2479351"/>
          <a:ext cx="2448274" cy="228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120906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Periodische Kontrollen und Messungen mit </a:t>
            </a:r>
            <a:r>
              <a:rPr lang="de-DE" dirty="0" err="1"/>
              <a:t>EasyAsset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Vorstellung im Livesystem</a:t>
            </a:r>
            <a:endParaRPr lang="de-DE" dirty="0"/>
          </a:p>
        </p:txBody>
      </p:sp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467544" y="1561424"/>
            <a:ext cx="4251603" cy="3098558"/>
            <a:chOff x="248389" y="1635646"/>
            <a:chExt cx="4323611" cy="3151037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389" y="1635646"/>
              <a:ext cx="4323611" cy="3151037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9576">
              <a:off x="2438330" y="2626581"/>
              <a:ext cx="1080000" cy="1735607"/>
            </a:xfrm>
            <a:prstGeom prst="rect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DA13C2FE-E3F6-4415-8EC7-2093F519A81D}"/>
              </a:ext>
            </a:extLst>
          </p:cNvPr>
          <p:cNvSpPr/>
          <p:nvPr/>
        </p:nvSpPr>
        <p:spPr>
          <a:xfrm>
            <a:off x="5740752" y="1870654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>
                <a:latin typeface="+mn-lt"/>
              </a:rPr>
              <a:t>Zusammenführung aller relevanten Daten einer Anlage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F9F7929-8C8A-463B-80C6-97B4E7CBECD0}"/>
              </a:ext>
            </a:extLst>
          </p:cNvPr>
          <p:cNvSpPr/>
          <p:nvPr/>
        </p:nvSpPr>
        <p:spPr>
          <a:xfrm>
            <a:off x="5753147" y="2812460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>
                <a:latin typeface="+mn-lt"/>
              </a:rPr>
              <a:t>Anlagendaten sind überall abrufbar </a:t>
            </a:r>
          </a:p>
          <a:p>
            <a:r>
              <a:rPr lang="de-CH" sz="1200" dirty="0">
                <a:latin typeface="+mn-lt"/>
              </a:rPr>
              <a:t>(online und offline)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17764D0-E707-4C80-8F82-EA5C817A6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20" y="2679381"/>
            <a:ext cx="759481" cy="723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7A34CD4-7B25-4D14-A3F2-D4976652B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5635"/>
            <a:ext cx="840047" cy="79410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C52C7A5-795C-475D-8048-135F877D9B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44" y="3651870"/>
            <a:ext cx="744438" cy="709267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574F4FAD-38FD-49B9-82A2-F004C2FD12A1}"/>
              </a:ext>
            </a:extLst>
          </p:cNvPr>
          <p:cNvSpPr/>
          <p:nvPr/>
        </p:nvSpPr>
        <p:spPr>
          <a:xfrm>
            <a:off x="5740753" y="3831196"/>
            <a:ext cx="3036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+mn-lt"/>
              </a:rPr>
              <a:t>Inspektionen / Wartungen einfach durchführen und dokumentieren</a:t>
            </a:r>
            <a:endParaRPr lang="de-CH" sz="1200" dirty="0">
              <a:latin typeface="+mn-lt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1" y="1538565"/>
            <a:ext cx="4346809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0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253526"/>
            <a:ext cx="7776399" cy="648000"/>
          </a:xfrm>
        </p:spPr>
        <p:txBody>
          <a:bodyPr/>
          <a:lstStyle/>
          <a:p>
            <a:r>
              <a:rPr lang="de-DE" dirty="0"/>
              <a:t>Datenfluss in der Anwendung </a:t>
            </a:r>
            <a:r>
              <a:rPr lang="de-DE"/>
              <a:t>/ Rollen</a:t>
            </a:r>
            <a:endParaRPr lang="de-DE" dirty="0"/>
          </a:p>
        </p:txBody>
      </p:sp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1052128" y="2597544"/>
            <a:ext cx="317567" cy="569447"/>
            <a:chOff x="4739520" y="1312801"/>
            <a:chExt cx="127390" cy="228430"/>
          </a:xfrm>
        </p:grpSpPr>
        <p:sp>
          <p:nvSpPr>
            <p:cNvPr id="6" name="Ellipse 5"/>
            <p:cNvSpPr>
              <a:spLocks noChangeAspect="1"/>
            </p:cNvSpPr>
            <p:nvPr/>
          </p:nvSpPr>
          <p:spPr>
            <a:xfrm>
              <a:off x="4760011" y="1312801"/>
              <a:ext cx="83332" cy="8333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4739520" y="1414184"/>
              <a:ext cx="127390" cy="127047"/>
            </a:xfrm>
            <a:custGeom>
              <a:avLst/>
              <a:gdLst>
                <a:gd name="connsiteX0" fmla="*/ 0 w 247650"/>
                <a:gd name="connsiteY0" fmla="*/ 2381 h 21186"/>
                <a:gd name="connsiteX1" fmla="*/ 247650 w 247650"/>
                <a:gd name="connsiteY1" fmla="*/ 0 h 21186"/>
                <a:gd name="connsiteX0" fmla="*/ 0 w 247650"/>
                <a:gd name="connsiteY0" fmla="*/ 54677 h 57314"/>
                <a:gd name="connsiteX1" fmla="*/ 247650 w 247650"/>
                <a:gd name="connsiteY1" fmla="*/ 52296 h 57314"/>
                <a:gd name="connsiteX0" fmla="*/ 0 w 247651"/>
                <a:gd name="connsiteY0" fmla="*/ 95123 h 95123"/>
                <a:gd name="connsiteX1" fmla="*/ 247650 w 247651"/>
                <a:gd name="connsiteY1" fmla="*/ 92742 h 95123"/>
                <a:gd name="connsiteX0" fmla="*/ 0 w 247651"/>
                <a:gd name="connsiteY0" fmla="*/ 133095 h 133095"/>
                <a:gd name="connsiteX1" fmla="*/ 247650 w 247651"/>
                <a:gd name="connsiteY1" fmla="*/ 130714 h 133095"/>
                <a:gd name="connsiteX0" fmla="*/ 0 w 247951"/>
                <a:gd name="connsiteY0" fmla="*/ 172092 h 172092"/>
                <a:gd name="connsiteX1" fmla="*/ 247650 w 247951"/>
                <a:gd name="connsiteY1" fmla="*/ 169711 h 172092"/>
                <a:gd name="connsiteX0" fmla="*/ 126 w 248070"/>
                <a:gd name="connsiteY0" fmla="*/ 205549 h 205549"/>
                <a:gd name="connsiteX1" fmla="*/ 247776 w 248070"/>
                <a:gd name="connsiteY1" fmla="*/ 203168 h 205549"/>
                <a:gd name="connsiteX0" fmla="*/ 514 w 248450"/>
                <a:gd name="connsiteY0" fmla="*/ 205549 h 205549"/>
                <a:gd name="connsiteX1" fmla="*/ 248164 w 248450"/>
                <a:gd name="connsiteY1" fmla="*/ 203168 h 205549"/>
                <a:gd name="connsiteX0" fmla="*/ 0 w 247951"/>
                <a:gd name="connsiteY0" fmla="*/ 210604 h 210604"/>
                <a:gd name="connsiteX1" fmla="*/ 247650 w 247951"/>
                <a:gd name="connsiteY1" fmla="*/ 208223 h 210604"/>
                <a:gd name="connsiteX0" fmla="*/ 0 w 247650"/>
                <a:gd name="connsiteY0" fmla="*/ 210604 h 210604"/>
                <a:gd name="connsiteX1" fmla="*/ 247650 w 247650"/>
                <a:gd name="connsiteY1" fmla="*/ 208223 h 210604"/>
                <a:gd name="connsiteX0" fmla="*/ 0 w 247650"/>
                <a:gd name="connsiteY0" fmla="*/ 239713 h 239713"/>
                <a:gd name="connsiteX1" fmla="*/ 247650 w 247650"/>
                <a:gd name="connsiteY1" fmla="*/ 237332 h 23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239713">
                  <a:moveTo>
                    <a:pt x="0" y="239713"/>
                  </a:moveTo>
                  <a:cubicBezTo>
                    <a:pt x="2779" y="-93662"/>
                    <a:pt x="246063" y="-65086"/>
                    <a:pt x="247650" y="237332"/>
                  </a:cubicBezTo>
                </a:path>
              </a:pathLst>
            </a:custGeom>
            <a:noFill/>
            <a:ln w="2222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/>
            </a:p>
          </p:txBody>
        </p:sp>
      </p:grpSp>
      <p:sp>
        <p:nvSpPr>
          <p:cNvPr id="8" name="Rechteck 7"/>
          <p:cNvSpPr/>
          <p:nvPr/>
        </p:nvSpPr>
        <p:spPr>
          <a:xfrm>
            <a:off x="380571" y="3218999"/>
            <a:ext cx="1653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900" b="1" dirty="0"/>
              <a:t>Inspektor</a:t>
            </a:r>
          </a:p>
          <a:p>
            <a:pPr algn="ctr"/>
            <a:r>
              <a:rPr lang="de-DE" sz="900" dirty="0"/>
              <a:t>Durchführung von Kontrollen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452103" y="3297048"/>
            <a:ext cx="931169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2447168" y="2953420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/>
          <p:cNvGrpSpPr>
            <a:grpSpLocks noChangeAspect="1"/>
          </p:cNvGrpSpPr>
          <p:nvPr/>
        </p:nvGrpSpPr>
        <p:grpSpPr>
          <a:xfrm>
            <a:off x="1684235" y="2503928"/>
            <a:ext cx="564180" cy="888861"/>
            <a:chOff x="2040377" y="1767143"/>
            <a:chExt cx="1955559" cy="3080968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377" y="1767143"/>
              <a:ext cx="1955559" cy="3080968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3"/>
            <a:srcRect l="25025" r="4368" b="1824"/>
            <a:stretch/>
          </p:blipFill>
          <p:spPr>
            <a:xfrm>
              <a:off x="2144620" y="1995687"/>
              <a:ext cx="1707300" cy="2664296"/>
            </a:xfrm>
            <a:prstGeom prst="roundRect">
              <a:avLst>
                <a:gd name="adj" fmla="val 1324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E58C6403-2152-4CA2-A251-DBC162EA13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4" t="19783" r="20626" b="20870"/>
          <a:stretch/>
        </p:blipFill>
        <p:spPr>
          <a:xfrm>
            <a:off x="3502110" y="2503928"/>
            <a:ext cx="1145618" cy="1057493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2452103" y="2701412"/>
            <a:ext cx="8515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900" dirty="0"/>
              <a:t>dokumentiert</a:t>
            </a:r>
          </a:p>
        </p:txBody>
      </p:sp>
      <p:sp>
        <p:nvSpPr>
          <p:cNvPr id="19" name="Rechteck 18"/>
          <p:cNvSpPr/>
          <p:nvPr/>
        </p:nvSpPr>
        <p:spPr>
          <a:xfrm>
            <a:off x="2617085" y="2953420"/>
            <a:ext cx="5116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900" dirty="0"/>
              <a:t>ändert</a:t>
            </a:r>
          </a:p>
        </p:txBody>
      </p:sp>
      <p:sp>
        <p:nvSpPr>
          <p:cNvPr id="32" name="Rechteck 31"/>
          <p:cNvSpPr/>
          <p:nvPr/>
        </p:nvSpPr>
        <p:spPr>
          <a:xfrm>
            <a:off x="2660417" y="3297048"/>
            <a:ext cx="3898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900" dirty="0"/>
              <a:t>liest</a:t>
            </a:r>
          </a:p>
        </p:txBody>
      </p:sp>
      <p:cxnSp>
        <p:nvCxnSpPr>
          <p:cNvPr id="41" name="Gerade Verbindung mit Pfeil 40"/>
          <p:cNvCxnSpPr>
            <a:endCxn id="17" idx="3"/>
          </p:cNvCxnSpPr>
          <p:nvPr/>
        </p:nvCxnSpPr>
        <p:spPr>
          <a:xfrm flipH="1">
            <a:off x="4647728" y="3032675"/>
            <a:ext cx="109507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60"/>
          <p:cNvSpPr/>
          <p:nvPr/>
        </p:nvSpPr>
        <p:spPr>
          <a:xfrm>
            <a:off x="4846220" y="3066216"/>
            <a:ext cx="6527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900" dirty="0"/>
              <a:t>archiviert</a:t>
            </a:r>
          </a:p>
        </p:txBody>
      </p:sp>
      <p:cxnSp>
        <p:nvCxnSpPr>
          <p:cNvPr id="34" name="Gewinkelter Verbinder 33"/>
          <p:cNvCxnSpPr>
            <a:endCxn id="17" idx="0"/>
          </p:cNvCxnSpPr>
          <p:nvPr/>
        </p:nvCxnSpPr>
        <p:spPr>
          <a:xfrm rot="10800000" flipV="1">
            <a:off x="4074919" y="1745254"/>
            <a:ext cx="1724938" cy="758674"/>
          </a:xfrm>
          <a:prstGeom prst="bentConnector2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545" y="1273800"/>
            <a:ext cx="215954" cy="511716"/>
          </a:xfrm>
          <a:prstGeom prst="rect">
            <a:avLst/>
          </a:prstGeom>
        </p:spPr>
      </p:pic>
      <p:sp>
        <p:nvSpPr>
          <p:cNvPr id="35" name="Rechteckige Legende 34"/>
          <p:cNvSpPr/>
          <p:nvPr/>
        </p:nvSpPr>
        <p:spPr>
          <a:xfrm>
            <a:off x="2033589" y="1233484"/>
            <a:ext cx="1651186" cy="608606"/>
          </a:xfrm>
          <a:prstGeom prst="wedgeRectCallout">
            <a:avLst>
              <a:gd name="adj1" fmla="val 69447"/>
              <a:gd name="adj2" fmla="val 94989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2360953" y="1354209"/>
            <a:ext cx="1306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dirty="0"/>
              <a:t>Je nach hinterlegter Farbenregel</a:t>
            </a:r>
          </a:p>
        </p:txBody>
      </p:sp>
      <p:sp>
        <p:nvSpPr>
          <p:cNvPr id="51" name="Rechteck 50"/>
          <p:cNvSpPr/>
          <p:nvPr/>
        </p:nvSpPr>
        <p:spPr>
          <a:xfrm>
            <a:off x="4077422" y="1496498"/>
            <a:ext cx="15376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900" dirty="0"/>
              <a:t>Erzeugt Pendenz / Auftrag</a:t>
            </a:r>
          </a:p>
        </p:txBody>
      </p:sp>
      <p:cxnSp>
        <p:nvCxnSpPr>
          <p:cNvPr id="52" name="Gerade Verbindung mit Pfeil 51"/>
          <p:cNvCxnSpPr/>
          <p:nvPr/>
        </p:nvCxnSpPr>
        <p:spPr>
          <a:xfrm flipH="1">
            <a:off x="5895202" y="1237423"/>
            <a:ext cx="408710" cy="50783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H="1">
            <a:off x="5895202" y="1745254"/>
            <a:ext cx="67595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H="1" flipV="1">
            <a:off x="5895202" y="1745254"/>
            <a:ext cx="431747" cy="50783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pieren 61"/>
          <p:cNvGrpSpPr>
            <a:grpSpLocks noChangeAspect="1"/>
          </p:cNvGrpSpPr>
          <p:nvPr/>
        </p:nvGrpSpPr>
        <p:grpSpPr>
          <a:xfrm>
            <a:off x="6462023" y="987574"/>
            <a:ext cx="199258" cy="357300"/>
            <a:chOff x="4739520" y="1312801"/>
            <a:chExt cx="127390" cy="228430"/>
          </a:xfrm>
        </p:grpSpPr>
        <p:sp>
          <p:nvSpPr>
            <p:cNvPr id="63" name="Ellipse 62"/>
            <p:cNvSpPr>
              <a:spLocks noChangeAspect="1"/>
            </p:cNvSpPr>
            <p:nvPr/>
          </p:nvSpPr>
          <p:spPr>
            <a:xfrm>
              <a:off x="4760011" y="1312801"/>
              <a:ext cx="83332" cy="8333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ihandform 63"/>
            <p:cNvSpPr/>
            <p:nvPr/>
          </p:nvSpPr>
          <p:spPr>
            <a:xfrm>
              <a:off x="4739520" y="1414184"/>
              <a:ext cx="127390" cy="127047"/>
            </a:xfrm>
            <a:custGeom>
              <a:avLst/>
              <a:gdLst>
                <a:gd name="connsiteX0" fmla="*/ 0 w 247650"/>
                <a:gd name="connsiteY0" fmla="*/ 2381 h 21186"/>
                <a:gd name="connsiteX1" fmla="*/ 247650 w 247650"/>
                <a:gd name="connsiteY1" fmla="*/ 0 h 21186"/>
                <a:gd name="connsiteX0" fmla="*/ 0 w 247650"/>
                <a:gd name="connsiteY0" fmla="*/ 54677 h 57314"/>
                <a:gd name="connsiteX1" fmla="*/ 247650 w 247650"/>
                <a:gd name="connsiteY1" fmla="*/ 52296 h 57314"/>
                <a:gd name="connsiteX0" fmla="*/ 0 w 247651"/>
                <a:gd name="connsiteY0" fmla="*/ 95123 h 95123"/>
                <a:gd name="connsiteX1" fmla="*/ 247650 w 247651"/>
                <a:gd name="connsiteY1" fmla="*/ 92742 h 95123"/>
                <a:gd name="connsiteX0" fmla="*/ 0 w 247651"/>
                <a:gd name="connsiteY0" fmla="*/ 133095 h 133095"/>
                <a:gd name="connsiteX1" fmla="*/ 247650 w 247651"/>
                <a:gd name="connsiteY1" fmla="*/ 130714 h 133095"/>
                <a:gd name="connsiteX0" fmla="*/ 0 w 247951"/>
                <a:gd name="connsiteY0" fmla="*/ 172092 h 172092"/>
                <a:gd name="connsiteX1" fmla="*/ 247650 w 247951"/>
                <a:gd name="connsiteY1" fmla="*/ 169711 h 172092"/>
                <a:gd name="connsiteX0" fmla="*/ 126 w 248070"/>
                <a:gd name="connsiteY0" fmla="*/ 205549 h 205549"/>
                <a:gd name="connsiteX1" fmla="*/ 247776 w 248070"/>
                <a:gd name="connsiteY1" fmla="*/ 203168 h 205549"/>
                <a:gd name="connsiteX0" fmla="*/ 514 w 248450"/>
                <a:gd name="connsiteY0" fmla="*/ 205549 h 205549"/>
                <a:gd name="connsiteX1" fmla="*/ 248164 w 248450"/>
                <a:gd name="connsiteY1" fmla="*/ 203168 h 205549"/>
                <a:gd name="connsiteX0" fmla="*/ 0 w 247951"/>
                <a:gd name="connsiteY0" fmla="*/ 210604 h 210604"/>
                <a:gd name="connsiteX1" fmla="*/ 247650 w 247951"/>
                <a:gd name="connsiteY1" fmla="*/ 208223 h 210604"/>
                <a:gd name="connsiteX0" fmla="*/ 0 w 247650"/>
                <a:gd name="connsiteY0" fmla="*/ 210604 h 210604"/>
                <a:gd name="connsiteX1" fmla="*/ 247650 w 247650"/>
                <a:gd name="connsiteY1" fmla="*/ 208223 h 210604"/>
                <a:gd name="connsiteX0" fmla="*/ 0 w 247650"/>
                <a:gd name="connsiteY0" fmla="*/ 239713 h 239713"/>
                <a:gd name="connsiteX1" fmla="*/ 247650 w 247650"/>
                <a:gd name="connsiteY1" fmla="*/ 237332 h 23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239713">
                  <a:moveTo>
                    <a:pt x="0" y="239713"/>
                  </a:moveTo>
                  <a:cubicBezTo>
                    <a:pt x="2779" y="-93662"/>
                    <a:pt x="246063" y="-65086"/>
                    <a:pt x="247650" y="237332"/>
                  </a:cubicBezTo>
                </a:path>
              </a:pathLst>
            </a:custGeom>
            <a:noFill/>
            <a:ln w="2222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/>
            </a:p>
          </p:txBody>
        </p:sp>
      </p:grpSp>
      <p:sp>
        <p:nvSpPr>
          <p:cNvPr id="65" name="Rechteck 64"/>
          <p:cNvSpPr/>
          <p:nvPr/>
        </p:nvSpPr>
        <p:spPr>
          <a:xfrm>
            <a:off x="6772926" y="967321"/>
            <a:ext cx="1903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/>
              <a:t>Teamleiter</a:t>
            </a:r>
            <a:endParaRPr lang="de-DE" sz="900" dirty="0"/>
          </a:p>
          <a:p>
            <a:r>
              <a:rPr lang="de-DE" sz="900" dirty="0"/>
              <a:t>Beurteilung von </a:t>
            </a:r>
            <a:r>
              <a:rPr lang="de-DE" sz="900" dirty="0" err="1"/>
              <a:t>grösseren</a:t>
            </a:r>
            <a:r>
              <a:rPr lang="de-DE" sz="900" dirty="0"/>
              <a:t> Mängeln</a:t>
            </a:r>
          </a:p>
        </p:txBody>
      </p:sp>
      <p:grpSp>
        <p:nvGrpSpPr>
          <p:cNvPr id="66" name="Gruppieren 65"/>
          <p:cNvGrpSpPr>
            <a:grpSpLocks noChangeAspect="1"/>
          </p:cNvGrpSpPr>
          <p:nvPr/>
        </p:nvGrpSpPr>
        <p:grpSpPr>
          <a:xfrm>
            <a:off x="6740875" y="1584810"/>
            <a:ext cx="199258" cy="357300"/>
            <a:chOff x="4739520" y="1312801"/>
            <a:chExt cx="127390" cy="228430"/>
          </a:xfrm>
        </p:grpSpPr>
        <p:sp>
          <p:nvSpPr>
            <p:cNvPr id="67" name="Ellipse 66"/>
            <p:cNvSpPr>
              <a:spLocks noChangeAspect="1"/>
            </p:cNvSpPr>
            <p:nvPr/>
          </p:nvSpPr>
          <p:spPr>
            <a:xfrm>
              <a:off x="4760011" y="1312801"/>
              <a:ext cx="83332" cy="8333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ihandform 67"/>
            <p:cNvSpPr/>
            <p:nvPr/>
          </p:nvSpPr>
          <p:spPr>
            <a:xfrm>
              <a:off x="4739520" y="1414184"/>
              <a:ext cx="127390" cy="127047"/>
            </a:xfrm>
            <a:custGeom>
              <a:avLst/>
              <a:gdLst>
                <a:gd name="connsiteX0" fmla="*/ 0 w 247650"/>
                <a:gd name="connsiteY0" fmla="*/ 2381 h 21186"/>
                <a:gd name="connsiteX1" fmla="*/ 247650 w 247650"/>
                <a:gd name="connsiteY1" fmla="*/ 0 h 21186"/>
                <a:gd name="connsiteX0" fmla="*/ 0 w 247650"/>
                <a:gd name="connsiteY0" fmla="*/ 54677 h 57314"/>
                <a:gd name="connsiteX1" fmla="*/ 247650 w 247650"/>
                <a:gd name="connsiteY1" fmla="*/ 52296 h 57314"/>
                <a:gd name="connsiteX0" fmla="*/ 0 w 247651"/>
                <a:gd name="connsiteY0" fmla="*/ 95123 h 95123"/>
                <a:gd name="connsiteX1" fmla="*/ 247650 w 247651"/>
                <a:gd name="connsiteY1" fmla="*/ 92742 h 95123"/>
                <a:gd name="connsiteX0" fmla="*/ 0 w 247651"/>
                <a:gd name="connsiteY0" fmla="*/ 133095 h 133095"/>
                <a:gd name="connsiteX1" fmla="*/ 247650 w 247651"/>
                <a:gd name="connsiteY1" fmla="*/ 130714 h 133095"/>
                <a:gd name="connsiteX0" fmla="*/ 0 w 247951"/>
                <a:gd name="connsiteY0" fmla="*/ 172092 h 172092"/>
                <a:gd name="connsiteX1" fmla="*/ 247650 w 247951"/>
                <a:gd name="connsiteY1" fmla="*/ 169711 h 172092"/>
                <a:gd name="connsiteX0" fmla="*/ 126 w 248070"/>
                <a:gd name="connsiteY0" fmla="*/ 205549 h 205549"/>
                <a:gd name="connsiteX1" fmla="*/ 247776 w 248070"/>
                <a:gd name="connsiteY1" fmla="*/ 203168 h 205549"/>
                <a:gd name="connsiteX0" fmla="*/ 514 w 248450"/>
                <a:gd name="connsiteY0" fmla="*/ 205549 h 205549"/>
                <a:gd name="connsiteX1" fmla="*/ 248164 w 248450"/>
                <a:gd name="connsiteY1" fmla="*/ 203168 h 205549"/>
                <a:gd name="connsiteX0" fmla="*/ 0 w 247951"/>
                <a:gd name="connsiteY0" fmla="*/ 210604 h 210604"/>
                <a:gd name="connsiteX1" fmla="*/ 247650 w 247951"/>
                <a:gd name="connsiteY1" fmla="*/ 208223 h 210604"/>
                <a:gd name="connsiteX0" fmla="*/ 0 w 247650"/>
                <a:gd name="connsiteY0" fmla="*/ 210604 h 210604"/>
                <a:gd name="connsiteX1" fmla="*/ 247650 w 247650"/>
                <a:gd name="connsiteY1" fmla="*/ 208223 h 210604"/>
                <a:gd name="connsiteX0" fmla="*/ 0 w 247650"/>
                <a:gd name="connsiteY0" fmla="*/ 239713 h 239713"/>
                <a:gd name="connsiteX1" fmla="*/ 247650 w 247650"/>
                <a:gd name="connsiteY1" fmla="*/ 237332 h 23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239713">
                  <a:moveTo>
                    <a:pt x="0" y="239713"/>
                  </a:moveTo>
                  <a:cubicBezTo>
                    <a:pt x="2779" y="-93662"/>
                    <a:pt x="246063" y="-65086"/>
                    <a:pt x="247650" y="237332"/>
                  </a:cubicBezTo>
                </a:path>
              </a:pathLst>
            </a:custGeom>
            <a:noFill/>
            <a:ln w="2222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/>
            </a:p>
          </p:txBody>
        </p:sp>
      </p:grpSp>
      <p:sp>
        <p:nvSpPr>
          <p:cNvPr id="69" name="Rechteck 68"/>
          <p:cNvSpPr/>
          <p:nvPr/>
        </p:nvSpPr>
        <p:spPr>
          <a:xfrm>
            <a:off x="7008122" y="1585722"/>
            <a:ext cx="14347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/>
              <a:t>Inspektor</a:t>
            </a:r>
            <a:endParaRPr lang="de-DE" sz="900" dirty="0"/>
          </a:p>
          <a:p>
            <a:r>
              <a:rPr lang="de-DE" sz="900" dirty="0"/>
              <a:t>Direkte Erledigung von kleinen Mängeln</a:t>
            </a:r>
          </a:p>
        </p:txBody>
      </p:sp>
      <p:grpSp>
        <p:nvGrpSpPr>
          <p:cNvPr id="70" name="Gruppieren 69"/>
          <p:cNvGrpSpPr>
            <a:grpSpLocks noChangeAspect="1"/>
          </p:cNvGrpSpPr>
          <p:nvPr/>
        </p:nvGrpSpPr>
        <p:grpSpPr>
          <a:xfrm>
            <a:off x="6429425" y="2102983"/>
            <a:ext cx="199258" cy="357300"/>
            <a:chOff x="4739520" y="1312801"/>
            <a:chExt cx="127390" cy="228430"/>
          </a:xfrm>
        </p:grpSpPr>
        <p:sp>
          <p:nvSpPr>
            <p:cNvPr id="71" name="Ellipse 70"/>
            <p:cNvSpPr>
              <a:spLocks noChangeAspect="1"/>
            </p:cNvSpPr>
            <p:nvPr/>
          </p:nvSpPr>
          <p:spPr>
            <a:xfrm>
              <a:off x="4760011" y="1312801"/>
              <a:ext cx="83332" cy="8333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ihandform 71"/>
            <p:cNvSpPr/>
            <p:nvPr/>
          </p:nvSpPr>
          <p:spPr>
            <a:xfrm>
              <a:off x="4739520" y="1414184"/>
              <a:ext cx="127390" cy="127047"/>
            </a:xfrm>
            <a:custGeom>
              <a:avLst/>
              <a:gdLst>
                <a:gd name="connsiteX0" fmla="*/ 0 w 247650"/>
                <a:gd name="connsiteY0" fmla="*/ 2381 h 21186"/>
                <a:gd name="connsiteX1" fmla="*/ 247650 w 247650"/>
                <a:gd name="connsiteY1" fmla="*/ 0 h 21186"/>
                <a:gd name="connsiteX0" fmla="*/ 0 w 247650"/>
                <a:gd name="connsiteY0" fmla="*/ 54677 h 57314"/>
                <a:gd name="connsiteX1" fmla="*/ 247650 w 247650"/>
                <a:gd name="connsiteY1" fmla="*/ 52296 h 57314"/>
                <a:gd name="connsiteX0" fmla="*/ 0 w 247651"/>
                <a:gd name="connsiteY0" fmla="*/ 95123 h 95123"/>
                <a:gd name="connsiteX1" fmla="*/ 247650 w 247651"/>
                <a:gd name="connsiteY1" fmla="*/ 92742 h 95123"/>
                <a:gd name="connsiteX0" fmla="*/ 0 w 247651"/>
                <a:gd name="connsiteY0" fmla="*/ 133095 h 133095"/>
                <a:gd name="connsiteX1" fmla="*/ 247650 w 247651"/>
                <a:gd name="connsiteY1" fmla="*/ 130714 h 133095"/>
                <a:gd name="connsiteX0" fmla="*/ 0 w 247951"/>
                <a:gd name="connsiteY0" fmla="*/ 172092 h 172092"/>
                <a:gd name="connsiteX1" fmla="*/ 247650 w 247951"/>
                <a:gd name="connsiteY1" fmla="*/ 169711 h 172092"/>
                <a:gd name="connsiteX0" fmla="*/ 126 w 248070"/>
                <a:gd name="connsiteY0" fmla="*/ 205549 h 205549"/>
                <a:gd name="connsiteX1" fmla="*/ 247776 w 248070"/>
                <a:gd name="connsiteY1" fmla="*/ 203168 h 205549"/>
                <a:gd name="connsiteX0" fmla="*/ 514 w 248450"/>
                <a:gd name="connsiteY0" fmla="*/ 205549 h 205549"/>
                <a:gd name="connsiteX1" fmla="*/ 248164 w 248450"/>
                <a:gd name="connsiteY1" fmla="*/ 203168 h 205549"/>
                <a:gd name="connsiteX0" fmla="*/ 0 w 247951"/>
                <a:gd name="connsiteY0" fmla="*/ 210604 h 210604"/>
                <a:gd name="connsiteX1" fmla="*/ 247650 w 247951"/>
                <a:gd name="connsiteY1" fmla="*/ 208223 h 210604"/>
                <a:gd name="connsiteX0" fmla="*/ 0 w 247650"/>
                <a:gd name="connsiteY0" fmla="*/ 210604 h 210604"/>
                <a:gd name="connsiteX1" fmla="*/ 247650 w 247650"/>
                <a:gd name="connsiteY1" fmla="*/ 208223 h 210604"/>
                <a:gd name="connsiteX0" fmla="*/ 0 w 247650"/>
                <a:gd name="connsiteY0" fmla="*/ 239713 h 239713"/>
                <a:gd name="connsiteX1" fmla="*/ 247650 w 247650"/>
                <a:gd name="connsiteY1" fmla="*/ 237332 h 23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239713">
                  <a:moveTo>
                    <a:pt x="0" y="239713"/>
                  </a:moveTo>
                  <a:cubicBezTo>
                    <a:pt x="2779" y="-93662"/>
                    <a:pt x="246063" y="-65086"/>
                    <a:pt x="247650" y="237332"/>
                  </a:cubicBezTo>
                </a:path>
              </a:pathLst>
            </a:custGeom>
            <a:noFill/>
            <a:ln w="2222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/>
            </a:p>
          </p:txBody>
        </p:sp>
      </p:grpSp>
      <p:sp>
        <p:nvSpPr>
          <p:cNvPr id="73" name="Rechteck 72"/>
          <p:cNvSpPr/>
          <p:nvPr/>
        </p:nvSpPr>
        <p:spPr>
          <a:xfrm>
            <a:off x="6772925" y="2155669"/>
            <a:ext cx="1903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/>
              <a:t>Datenmanager SAP / GIS</a:t>
            </a:r>
            <a:endParaRPr lang="de-DE" sz="900" dirty="0"/>
          </a:p>
          <a:p>
            <a:r>
              <a:rPr lang="de-DE" sz="900" dirty="0"/>
              <a:t>Datenpflege in den Systemen</a:t>
            </a:r>
          </a:p>
        </p:txBody>
      </p:sp>
      <p:pic>
        <p:nvPicPr>
          <p:cNvPr id="74" name="Grafik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855" y="2805006"/>
            <a:ext cx="1822497" cy="1261950"/>
          </a:xfrm>
          <a:prstGeom prst="rect">
            <a:avLst/>
          </a:prstGeom>
        </p:spPr>
      </p:pic>
      <p:cxnSp>
        <p:nvCxnSpPr>
          <p:cNvPr id="44" name="Gerade Verbindung mit Pfeil 43"/>
          <p:cNvCxnSpPr/>
          <p:nvPr/>
        </p:nvCxnSpPr>
        <p:spPr>
          <a:xfrm flipH="1">
            <a:off x="3383274" y="3464782"/>
            <a:ext cx="393276" cy="33424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hteck 52"/>
          <p:cNvSpPr/>
          <p:nvPr/>
        </p:nvSpPr>
        <p:spPr>
          <a:xfrm>
            <a:off x="1230410" y="4303402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900" b="1" dirty="0"/>
              <a:t>Asset Manager / Administrator</a:t>
            </a:r>
          </a:p>
          <a:p>
            <a:pPr algn="r"/>
            <a:r>
              <a:rPr lang="de-DE" sz="900" dirty="0"/>
              <a:t>Einrichten, Formulare erstellen, </a:t>
            </a:r>
            <a:r>
              <a:rPr lang="de-DE" sz="900" dirty="0" err="1"/>
              <a:t>Adminaufgaben</a:t>
            </a:r>
            <a:endParaRPr lang="de-DE" sz="900" dirty="0"/>
          </a:p>
        </p:txBody>
      </p:sp>
      <p:grpSp>
        <p:nvGrpSpPr>
          <p:cNvPr id="55" name="Gruppieren 54"/>
          <p:cNvGrpSpPr>
            <a:grpSpLocks noChangeAspect="1"/>
          </p:cNvGrpSpPr>
          <p:nvPr/>
        </p:nvGrpSpPr>
        <p:grpSpPr>
          <a:xfrm>
            <a:off x="4660811" y="3899754"/>
            <a:ext cx="199258" cy="357300"/>
            <a:chOff x="4739520" y="1312801"/>
            <a:chExt cx="127390" cy="228430"/>
          </a:xfrm>
        </p:grpSpPr>
        <p:sp>
          <p:nvSpPr>
            <p:cNvPr id="56" name="Ellipse 55"/>
            <p:cNvSpPr>
              <a:spLocks noChangeAspect="1"/>
            </p:cNvSpPr>
            <p:nvPr/>
          </p:nvSpPr>
          <p:spPr>
            <a:xfrm>
              <a:off x="4760011" y="1312801"/>
              <a:ext cx="83332" cy="8333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4739520" y="1414184"/>
              <a:ext cx="127390" cy="127047"/>
            </a:xfrm>
            <a:custGeom>
              <a:avLst/>
              <a:gdLst>
                <a:gd name="connsiteX0" fmla="*/ 0 w 247650"/>
                <a:gd name="connsiteY0" fmla="*/ 2381 h 21186"/>
                <a:gd name="connsiteX1" fmla="*/ 247650 w 247650"/>
                <a:gd name="connsiteY1" fmla="*/ 0 h 21186"/>
                <a:gd name="connsiteX0" fmla="*/ 0 w 247650"/>
                <a:gd name="connsiteY0" fmla="*/ 54677 h 57314"/>
                <a:gd name="connsiteX1" fmla="*/ 247650 w 247650"/>
                <a:gd name="connsiteY1" fmla="*/ 52296 h 57314"/>
                <a:gd name="connsiteX0" fmla="*/ 0 w 247651"/>
                <a:gd name="connsiteY0" fmla="*/ 95123 h 95123"/>
                <a:gd name="connsiteX1" fmla="*/ 247650 w 247651"/>
                <a:gd name="connsiteY1" fmla="*/ 92742 h 95123"/>
                <a:gd name="connsiteX0" fmla="*/ 0 w 247651"/>
                <a:gd name="connsiteY0" fmla="*/ 133095 h 133095"/>
                <a:gd name="connsiteX1" fmla="*/ 247650 w 247651"/>
                <a:gd name="connsiteY1" fmla="*/ 130714 h 133095"/>
                <a:gd name="connsiteX0" fmla="*/ 0 w 247951"/>
                <a:gd name="connsiteY0" fmla="*/ 172092 h 172092"/>
                <a:gd name="connsiteX1" fmla="*/ 247650 w 247951"/>
                <a:gd name="connsiteY1" fmla="*/ 169711 h 172092"/>
                <a:gd name="connsiteX0" fmla="*/ 126 w 248070"/>
                <a:gd name="connsiteY0" fmla="*/ 205549 h 205549"/>
                <a:gd name="connsiteX1" fmla="*/ 247776 w 248070"/>
                <a:gd name="connsiteY1" fmla="*/ 203168 h 205549"/>
                <a:gd name="connsiteX0" fmla="*/ 514 w 248450"/>
                <a:gd name="connsiteY0" fmla="*/ 205549 h 205549"/>
                <a:gd name="connsiteX1" fmla="*/ 248164 w 248450"/>
                <a:gd name="connsiteY1" fmla="*/ 203168 h 205549"/>
                <a:gd name="connsiteX0" fmla="*/ 0 w 247951"/>
                <a:gd name="connsiteY0" fmla="*/ 210604 h 210604"/>
                <a:gd name="connsiteX1" fmla="*/ 247650 w 247951"/>
                <a:gd name="connsiteY1" fmla="*/ 208223 h 210604"/>
                <a:gd name="connsiteX0" fmla="*/ 0 w 247650"/>
                <a:gd name="connsiteY0" fmla="*/ 210604 h 210604"/>
                <a:gd name="connsiteX1" fmla="*/ 247650 w 247650"/>
                <a:gd name="connsiteY1" fmla="*/ 208223 h 210604"/>
                <a:gd name="connsiteX0" fmla="*/ 0 w 247650"/>
                <a:gd name="connsiteY0" fmla="*/ 239713 h 239713"/>
                <a:gd name="connsiteX1" fmla="*/ 247650 w 247650"/>
                <a:gd name="connsiteY1" fmla="*/ 237332 h 23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239713">
                  <a:moveTo>
                    <a:pt x="0" y="239713"/>
                  </a:moveTo>
                  <a:cubicBezTo>
                    <a:pt x="2779" y="-93662"/>
                    <a:pt x="246063" y="-65086"/>
                    <a:pt x="247650" y="237332"/>
                  </a:cubicBezTo>
                </a:path>
              </a:pathLst>
            </a:custGeom>
            <a:noFill/>
            <a:ln w="2222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/>
            </a:p>
          </p:txBody>
        </p:sp>
      </p:grpSp>
      <p:grpSp>
        <p:nvGrpSpPr>
          <p:cNvPr id="59" name="Gruppieren 58"/>
          <p:cNvGrpSpPr>
            <a:grpSpLocks noChangeAspect="1"/>
          </p:cNvGrpSpPr>
          <p:nvPr/>
        </p:nvGrpSpPr>
        <p:grpSpPr>
          <a:xfrm>
            <a:off x="3139954" y="3899754"/>
            <a:ext cx="199258" cy="357300"/>
            <a:chOff x="4739520" y="1312801"/>
            <a:chExt cx="127390" cy="228430"/>
          </a:xfrm>
        </p:grpSpPr>
        <p:sp>
          <p:nvSpPr>
            <p:cNvPr id="60" name="Ellipse 59"/>
            <p:cNvSpPr>
              <a:spLocks noChangeAspect="1"/>
            </p:cNvSpPr>
            <p:nvPr/>
          </p:nvSpPr>
          <p:spPr>
            <a:xfrm>
              <a:off x="4760011" y="1312801"/>
              <a:ext cx="83332" cy="8333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ihandform 74"/>
            <p:cNvSpPr/>
            <p:nvPr/>
          </p:nvSpPr>
          <p:spPr>
            <a:xfrm>
              <a:off x="4739520" y="1414184"/>
              <a:ext cx="127390" cy="127047"/>
            </a:xfrm>
            <a:custGeom>
              <a:avLst/>
              <a:gdLst>
                <a:gd name="connsiteX0" fmla="*/ 0 w 247650"/>
                <a:gd name="connsiteY0" fmla="*/ 2381 h 21186"/>
                <a:gd name="connsiteX1" fmla="*/ 247650 w 247650"/>
                <a:gd name="connsiteY1" fmla="*/ 0 h 21186"/>
                <a:gd name="connsiteX0" fmla="*/ 0 w 247650"/>
                <a:gd name="connsiteY0" fmla="*/ 54677 h 57314"/>
                <a:gd name="connsiteX1" fmla="*/ 247650 w 247650"/>
                <a:gd name="connsiteY1" fmla="*/ 52296 h 57314"/>
                <a:gd name="connsiteX0" fmla="*/ 0 w 247651"/>
                <a:gd name="connsiteY0" fmla="*/ 95123 h 95123"/>
                <a:gd name="connsiteX1" fmla="*/ 247650 w 247651"/>
                <a:gd name="connsiteY1" fmla="*/ 92742 h 95123"/>
                <a:gd name="connsiteX0" fmla="*/ 0 w 247651"/>
                <a:gd name="connsiteY0" fmla="*/ 133095 h 133095"/>
                <a:gd name="connsiteX1" fmla="*/ 247650 w 247651"/>
                <a:gd name="connsiteY1" fmla="*/ 130714 h 133095"/>
                <a:gd name="connsiteX0" fmla="*/ 0 w 247951"/>
                <a:gd name="connsiteY0" fmla="*/ 172092 h 172092"/>
                <a:gd name="connsiteX1" fmla="*/ 247650 w 247951"/>
                <a:gd name="connsiteY1" fmla="*/ 169711 h 172092"/>
                <a:gd name="connsiteX0" fmla="*/ 126 w 248070"/>
                <a:gd name="connsiteY0" fmla="*/ 205549 h 205549"/>
                <a:gd name="connsiteX1" fmla="*/ 247776 w 248070"/>
                <a:gd name="connsiteY1" fmla="*/ 203168 h 205549"/>
                <a:gd name="connsiteX0" fmla="*/ 514 w 248450"/>
                <a:gd name="connsiteY0" fmla="*/ 205549 h 205549"/>
                <a:gd name="connsiteX1" fmla="*/ 248164 w 248450"/>
                <a:gd name="connsiteY1" fmla="*/ 203168 h 205549"/>
                <a:gd name="connsiteX0" fmla="*/ 0 w 247951"/>
                <a:gd name="connsiteY0" fmla="*/ 210604 h 210604"/>
                <a:gd name="connsiteX1" fmla="*/ 247650 w 247951"/>
                <a:gd name="connsiteY1" fmla="*/ 208223 h 210604"/>
                <a:gd name="connsiteX0" fmla="*/ 0 w 247650"/>
                <a:gd name="connsiteY0" fmla="*/ 210604 h 210604"/>
                <a:gd name="connsiteX1" fmla="*/ 247650 w 247650"/>
                <a:gd name="connsiteY1" fmla="*/ 208223 h 210604"/>
                <a:gd name="connsiteX0" fmla="*/ 0 w 247650"/>
                <a:gd name="connsiteY0" fmla="*/ 239713 h 239713"/>
                <a:gd name="connsiteX1" fmla="*/ 247650 w 247650"/>
                <a:gd name="connsiteY1" fmla="*/ 237332 h 23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239713">
                  <a:moveTo>
                    <a:pt x="0" y="239713"/>
                  </a:moveTo>
                  <a:cubicBezTo>
                    <a:pt x="2779" y="-93662"/>
                    <a:pt x="246063" y="-65086"/>
                    <a:pt x="247650" y="237332"/>
                  </a:cubicBezTo>
                </a:path>
              </a:pathLst>
            </a:custGeom>
            <a:noFill/>
            <a:ln w="2222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/>
            </a:p>
          </p:txBody>
        </p:sp>
      </p:grpSp>
      <p:cxnSp>
        <p:nvCxnSpPr>
          <p:cNvPr id="76" name="Gerade Verbindung mit Pfeil 75"/>
          <p:cNvCxnSpPr/>
          <p:nvPr/>
        </p:nvCxnSpPr>
        <p:spPr>
          <a:xfrm>
            <a:off x="4256323" y="3464782"/>
            <a:ext cx="355909" cy="30095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hteck 76"/>
          <p:cNvSpPr/>
          <p:nvPr/>
        </p:nvSpPr>
        <p:spPr>
          <a:xfrm>
            <a:off x="4086438" y="4303402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b="1" dirty="0"/>
              <a:t>Dispatcher und andere</a:t>
            </a:r>
          </a:p>
          <a:p>
            <a:r>
              <a:rPr lang="de-DE" sz="900" dirty="0"/>
              <a:t>Erzeugung von Aufträgen nach Bedarf</a:t>
            </a:r>
          </a:p>
        </p:txBody>
      </p:sp>
    </p:spTree>
    <p:extLst>
      <p:ext uri="{BB962C8B-B14F-4D97-AF65-F5344CB8AC3E}">
        <p14:creationId xmlns:p14="http://schemas.microsoft.com/office/powerpoint/2010/main" val="3425371012"/>
      </p:ext>
    </p:extLst>
  </p:cSld>
  <p:clrMapOvr>
    <a:masterClrMapping/>
  </p:clrMapOvr>
</p:sld>
</file>

<file path=ppt/theme/theme1.xml><?xml version="1.0" encoding="utf-8"?>
<a:theme xmlns:a="http://schemas.openxmlformats.org/drawingml/2006/main" name="Eniwa">
  <a:themeElements>
    <a:clrScheme name="Eniwa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6D223"/>
      </a:accent1>
      <a:accent2>
        <a:srgbClr val="005F93"/>
      </a:accent2>
      <a:accent3>
        <a:srgbClr val="61B2E0"/>
      </a:accent3>
      <a:accent4>
        <a:srgbClr val="F2CC00"/>
      </a:accent4>
      <a:accent5>
        <a:srgbClr val="297845"/>
      </a:accent5>
      <a:accent6>
        <a:srgbClr val="E77A06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B6D223"/>
        </a:solidFill>
        <a:ln>
          <a:noFill/>
        </a:ln>
      </a:spPr>
      <a:bodyPr lIns="0" tIns="0" rIns="0" bIns="0" rtlCol="0" anchor="t" anchorCtr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1500"/>
          </a:lnSpc>
          <a:defRPr sz="12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Eniwa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6D223"/>
        </a:accent1>
        <a:accent2>
          <a:srgbClr val="005F93"/>
        </a:accent2>
        <a:accent3>
          <a:srgbClr val="61B2E0"/>
        </a:accent3>
        <a:accent4>
          <a:srgbClr val="F2CC00"/>
        </a:accent4>
        <a:accent5>
          <a:srgbClr val="297845"/>
        </a:accent5>
        <a:accent6>
          <a:srgbClr val="E77A06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uen">
      <a:srgbClr val="B6D223"/>
    </a:custClr>
    <a:custClr name="Dunkelblau">
      <a:srgbClr val="005F93"/>
    </a:custClr>
    <a:custClr name="Hellblau">
      <a:srgbClr val="61B2E0"/>
    </a:custClr>
    <a:custClr name="Gelb">
      <a:srgbClr val="F2CC00"/>
    </a:custClr>
    <a:custClr name="Dunkelgrün">
      <a:srgbClr val="297845"/>
    </a:custClr>
    <a:custClr name="Orange">
      <a:srgbClr val="E77A06"/>
    </a:custClr>
    <a:custClr name="Pink">
      <a:srgbClr val="ED618B"/>
    </a:custClr>
    <a:custClr name="Türkis">
      <a:srgbClr val="39B0A3"/>
    </a:custClr>
    <a:custClr name="Rot">
      <a:srgbClr val="C51A1C"/>
    </a:custClr>
    <a:custClr name="Schwarz">
      <a:srgbClr val="000000"/>
    </a:custClr>
  </a:custClrLst>
  <a:extLst>
    <a:ext uri="{05A4C25C-085E-4340-85A3-A5531E510DB2}">
      <thm15:themeFamily xmlns:thm15="http://schemas.microsoft.com/office/thememl/2012/main" name="PowerPoint-Vorlage Eniwa 16-9.potx" id="{67AD7300-0648-47D2-AF56-10B1B6DF343B}" vid="{CBC0BB03-BC34-44FA-9528-4E5AAD5BB88B}"/>
    </a:ext>
  </a:extLst>
</a:theme>
</file>

<file path=ppt/theme/theme2.xml><?xml version="1.0" encoding="utf-8"?>
<a:theme xmlns:a="http://schemas.openxmlformats.org/drawingml/2006/main" name="Eniwa">
  <a:themeElements>
    <a:clrScheme name="Eniwa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6D223"/>
      </a:accent1>
      <a:accent2>
        <a:srgbClr val="005F93"/>
      </a:accent2>
      <a:accent3>
        <a:srgbClr val="61B2E0"/>
      </a:accent3>
      <a:accent4>
        <a:srgbClr val="F2CC00"/>
      </a:accent4>
      <a:accent5>
        <a:srgbClr val="297845"/>
      </a:accent5>
      <a:accent6>
        <a:srgbClr val="E77A06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B6D223"/>
        </a:solidFill>
        <a:ln>
          <a:noFill/>
        </a:ln>
      </a:spPr>
      <a:bodyPr lIns="0" tIns="0" rIns="0" bIns="0" rtlCol="0" anchor="t" anchorCtr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1500"/>
          </a:lnSpc>
          <a:defRPr sz="12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Eniwa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6D223"/>
        </a:accent1>
        <a:accent2>
          <a:srgbClr val="005F93"/>
        </a:accent2>
        <a:accent3>
          <a:srgbClr val="61B2E0"/>
        </a:accent3>
        <a:accent4>
          <a:srgbClr val="F2CC00"/>
        </a:accent4>
        <a:accent5>
          <a:srgbClr val="297845"/>
        </a:accent5>
        <a:accent6>
          <a:srgbClr val="E77A06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uen">
      <a:srgbClr val="B6D223"/>
    </a:custClr>
    <a:custClr name="Dunkelblau">
      <a:srgbClr val="005F93"/>
    </a:custClr>
    <a:custClr name="Hellblau">
      <a:srgbClr val="61B2E0"/>
    </a:custClr>
    <a:custClr name="Gelb">
      <a:srgbClr val="F2CC00"/>
    </a:custClr>
    <a:custClr name="Dunkelgrün">
      <a:srgbClr val="297845"/>
    </a:custClr>
    <a:custClr name="Orange">
      <a:srgbClr val="E77A06"/>
    </a:custClr>
    <a:custClr name="Pink">
      <a:srgbClr val="ED618B"/>
    </a:custClr>
    <a:custClr name="Türkis">
      <a:srgbClr val="39B0A3"/>
    </a:custClr>
    <a:custClr name="Rot">
      <a:srgbClr val="C51A1C"/>
    </a:custClr>
    <a:custClr name="Schwarz">
      <a:srgbClr val="000000"/>
    </a:custClr>
  </a:custClrLst>
  <a:extLst>
    <a:ext uri="{05A4C25C-085E-4340-85A3-A5531E510DB2}">
      <thm15:themeFamily xmlns:thm15="http://schemas.microsoft.com/office/thememl/2012/main" name="PowerPoint-Vorlage Eniwa 16-9.potx" id="{67AD7300-0648-47D2-AF56-10B1B6DF343B}" vid="{CBC0BB03-BC34-44FA-9528-4E5AAD5BB88B}"/>
    </a:ext>
  </a:extLst>
</a:theme>
</file>

<file path=ppt/theme/theme3.xml><?xml version="1.0" encoding="utf-8"?>
<a:theme xmlns:a="http://schemas.openxmlformats.org/drawingml/2006/main" name="Office">
  <a:themeElements>
    <a:clrScheme name="Gra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0E0E0"/>
      </a:accent1>
      <a:accent2>
        <a:srgbClr val="C0C0C0"/>
      </a:accent2>
      <a:accent3>
        <a:srgbClr val="A0A0A0"/>
      </a:accent3>
      <a:accent4>
        <a:srgbClr val="808080"/>
      </a:accent4>
      <a:accent5>
        <a:srgbClr val="606060"/>
      </a:accent5>
      <a:accent6>
        <a:srgbClr val="40404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Gra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0E0E0"/>
      </a:accent1>
      <a:accent2>
        <a:srgbClr val="C0C0C0"/>
      </a:accent2>
      <a:accent3>
        <a:srgbClr val="A0A0A0"/>
      </a:accent3>
      <a:accent4>
        <a:srgbClr val="808080"/>
      </a:accent4>
      <a:accent5>
        <a:srgbClr val="606060"/>
      </a:accent5>
      <a:accent6>
        <a:srgbClr val="40404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 Eniwa 16-9</Template>
  <TotalTime>0</TotalTime>
  <Words>468</Words>
  <Application>Microsoft Office PowerPoint</Application>
  <PresentationFormat>Bildschirmpräsentation (16:9)</PresentationFormat>
  <Paragraphs>167</Paragraphs>
  <Slides>12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Eniwa</vt:lpstr>
      <vt:lpstr>Eniwa</vt:lpstr>
      <vt:lpstr>EasyAsset </vt:lpstr>
      <vt:lpstr>Agenda</vt:lpstr>
      <vt:lpstr>Was ist EasyAsset?</vt:lpstr>
      <vt:lpstr>EasyAsset und GIS</vt:lpstr>
      <vt:lpstr>Anforderung: Saubere Datenlogistik</vt:lpstr>
      <vt:lpstr>EasyAsset: Visualisierung im GIS</vt:lpstr>
      <vt:lpstr>Roll-out EASYASSET bei Eniwa</vt:lpstr>
      <vt:lpstr>Periodische Kontrollen und Messungen mit EasyAsset</vt:lpstr>
      <vt:lpstr>Datenfluss in der Anwendung / Rollen</vt:lpstr>
      <vt:lpstr>Anforderung: Strukturierung und Optimierung</vt:lpstr>
      <vt:lpstr>Was wurde erreicht durch EasyAsset</vt:lpstr>
      <vt:lpstr>Vielen Dank.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EasyAsset  Das Instandhaltungstool bei der Eniwa AG</dc:title>
  <dc:creator>Biland Fabian</dc:creator>
  <cp:lastModifiedBy>Häfliger Stefan</cp:lastModifiedBy>
  <cp:revision>12</cp:revision>
  <cp:lastPrinted>2017-10-27T12:33:00Z</cp:lastPrinted>
  <dcterms:created xsi:type="dcterms:W3CDTF">2023-02-20T07:01:39Z</dcterms:created>
  <dcterms:modified xsi:type="dcterms:W3CDTF">2023-03-23T13:01:23Z</dcterms:modified>
</cp:coreProperties>
</file>