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278" r:id="rId4"/>
    <p:sldId id="293" r:id="rId5"/>
    <p:sldId id="294" r:id="rId6"/>
    <p:sldId id="297" r:id="rId7"/>
    <p:sldId id="296" r:id="rId8"/>
    <p:sldId id="295" r:id="rId9"/>
    <p:sldId id="292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B41D18-A817-412C-8280-97E52925DF44}">
          <p14:sldIdLst>
            <p14:sldId id="278"/>
            <p14:sldId id="293"/>
            <p14:sldId id="294"/>
            <p14:sldId id="297"/>
            <p14:sldId id="296"/>
            <p14:sldId id="295"/>
            <p14:sldId id="292"/>
          </p14:sldIdLst>
        </p14:section>
        <p14:section name="Backup" id="{01B930E8-9E0A-4879-90FC-CAE1100323DA}">
          <p14:sldIdLst/>
        </p14:section>
      </p14:sectionLst>
    </p:ext>
    <p:ext uri="{EFAFB233-063F-42B5-8137-9DF3F51BA10A}">
      <p15:sldGuideLst xmlns:p15="http://schemas.microsoft.com/office/powerpoint/2012/main">
        <p15:guide id="1" pos="1005" userDrawn="1">
          <p15:clr>
            <a:srgbClr val="A4A3A4"/>
          </p15:clr>
        </p15:guide>
        <p15:guide id="2" pos="6675" userDrawn="1">
          <p15:clr>
            <a:srgbClr val="A4A3A4"/>
          </p15:clr>
        </p15:guide>
        <p15:guide id="3" orient="horz" pos="1071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llet Benjamin" initials="CB" lastIdx="7" clrIdx="0">
    <p:extLst>
      <p:ext uri="{19B8F6BF-5375-455C-9EA6-DF929625EA0E}">
        <p15:presenceInfo xmlns:p15="http://schemas.microsoft.com/office/powerpoint/2012/main" userId="Chollet Benja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0A0"/>
    <a:srgbClr val="B9E1F9"/>
    <a:srgbClr val="0736FD"/>
    <a:srgbClr val="72A4F6"/>
    <a:srgbClr val="69EDFF"/>
    <a:srgbClr val="33CCFF"/>
    <a:srgbClr val="00FAFA"/>
    <a:srgbClr val="111C6B"/>
    <a:srgbClr val="003A7C"/>
    <a:srgbClr val="002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0ABA8A-28CC-4913-B88E-AF5F328EF2C6}" v="1" dt="2023-03-20T12:25:01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9" autoAdjust="0"/>
    <p:restoredTop sz="78966" autoAdjust="0"/>
  </p:normalViewPr>
  <p:slideViewPr>
    <p:cSldViewPr snapToGrid="0">
      <p:cViewPr varScale="1">
        <p:scale>
          <a:sx n="90" d="100"/>
          <a:sy n="90" d="100"/>
        </p:scale>
        <p:origin x="1302" y="84"/>
      </p:cViewPr>
      <p:guideLst>
        <p:guide pos="1005"/>
        <p:guide pos="6675"/>
        <p:guide orient="horz" pos="1071"/>
        <p:guide orient="horz" pos="386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0" d="100"/>
          <a:sy n="120" d="100"/>
        </p:scale>
        <p:origin x="60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donnens Bruno" userId="8dd00775-a993-4016-ba2f-543960513444" providerId="ADAL" clId="{610ABA8A-28CC-4913-B88E-AF5F328EF2C6}"/>
    <pc:docChg chg="undo custSel modSld">
      <pc:chgData name="Chardonnens Bruno" userId="8dd00775-a993-4016-ba2f-543960513444" providerId="ADAL" clId="{610ABA8A-28CC-4913-B88E-AF5F328EF2C6}" dt="2023-03-20T12:28:58.734" v="55" actId="20577"/>
      <pc:docMkLst>
        <pc:docMk/>
      </pc:docMkLst>
      <pc:sldChg chg="addSp delSp modSp mod modNotesTx">
        <pc:chgData name="Chardonnens Bruno" userId="8dd00775-a993-4016-ba2f-543960513444" providerId="ADAL" clId="{610ABA8A-28CC-4913-B88E-AF5F328EF2C6}" dt="2023-03-20T12:27:30.315" v="24" actId="688"/>
        <pc:sldMkLst>
          <pc:docMk/>
          <pc:sldMk cId="3025045102" sldId="294"/>
        </pc:sldMkLst>
        <pc:spChg chg="mod">
          <ac:chgData name="Chardonnens Bruno" userId="8dd00775-a993-4016-ba2f-543960513444" providerId="ADAL" clId="{610ABA8A-28CC-4913-B88E-AF5F328EF2C6}" dt="2023-03-20T12:22:15.798" v="9" actId="20577"/>
          <ac:spMkLst>
            <pc:docMk/>
            <pc:sldMk cId="3025045102" sldId="294"/>
            <ac:spMk id="5" creationId="{6334FC04-1C69-47E7-8DA2-4BE9E2CF2DB3}"/>
          </ac:spMkLst>
        </pc:spChg>
        <pc:spChg chg="del">
          <ac:chgData name="Chardonnens Bruno" userId="8dd00775-a993-4016-ba2f-543960513444" providerId="ADAL" clId="{610ABA8A-28CC-4913-B88E-AF5F328EF2C6}" dt="2023-03-20T12:25:05.080" v="11" actId="478"/>
          <ac:spMkLst>
            <pc:docMk/>
            <pc:sldMk cId="3025045102" sldId="294"/>
            <ac:spMk id="11" creationId="{37031D19-FA83-424E-B999-61CD9485C3EA}"/>
          </ac:spMkLst>
        </pc:spChg>
        <pc:spChg chg="add mod">
          <ac:chgData name="Chardonnens Bruno" userId="8dd00775-a993-4016-ba2f-543960513444" providerId="ADAL" clId="{610ABA8A-28CC-4913-B88E-AF5F328EF2C6}" dt="2023-03-20T12:27:30.315" v="24" actId="688"/>
          <ac:spMkLst>
            <pc:docMk/>
            <pc:sldMk cId="3025045102" sldId="294"/>
            <ac:spMk id="12" creationId="{BBE87570-00D2-4A12-B3F1-44A1FF35C2F6}"/>
          </ac:spMkLst>
        </pc:spChg>
      </pc:sldChg>
      <pc:sldChg chg="modSp mod">
        <pc:chgData name="Chardonnens Bruno" userId="8dd00775-a993-4016-ba2f-543960513444" providerId="ADAL" clId="{610ABA8A-28CC-4913-B88E-AF5F328EF2C6}" dt="2023-03-20T12:28:58.734" v="55" actId="20577"/>
        <pc:sldMkLst>
          <pc:docMk/>
          <pc:sldMk cId="3369341014" sldId="295"/>
        </pc:sldMkLst>
        <pc:spChg chg="mod">
          <ac:chgData name="Chardonnens Bruno" userId="8dd00775-a993-4016-ba2f-543960513444" providerId="ADAL" clId="{610ABA8A-28CC-4913-B88E-AF5F328EF2C6}" dt="2023-03-20T12:28:58.734" v="55" actId="20577"/>
          <ac:spMkLst>
            <pc:docMk/>
            <pc:sldMk cId="3369341014" sldId="295"/>
            <ac:spMk id="5" creationId="{6334FC04-1C69-47E7-8DA2-4BE9E2CF2DB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C76C398-5F0E-444E-9896-F16D6D2C4B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56FC4D-B945-4D36-B482-43F406269D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91B58-9561-46C7-B932-A956D0749FBB}" type="datetimeFigureOut">
              <a:rPr lang="fr-CH" smtClean="0"/>
              <a:t>20.03.2023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6C671F-AB0A-4B14-8860-CBF1F29861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4473CC-76B0-40F8-B5F6-90CFE31117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9F287-05DA-45FF-8382-F254E67F97D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83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B6BC-D030-4BD1-AB5E-CDE229A43793}" type="datetimeFigureOut">
              <a:rPr lang="fr-CH" smtClean="0"/>
              <a:t>20.03.2023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1E9CB-165B-402B-A521-33D7C5C419F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482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Wartungsplanung bei </a:t>
            </a:r>
            <a:r>
              <a:rPr lang="de-DE" dirty="0" err="1"/>
              <a:t>Groupe</a:t>
            </a:r>
            <a:r>
              <a:rPr lang="de-DE" dirty="0"/>
              <a:t> E, AutoCAD </a:t>
            </a:r>
            <a:r>
              <a:rPr lang="de-DE" dirty="0" err="1"/>
              <a:t>Map</a:t>
            </a:r>
            <a:r>
              <a:rPr lang="de-DE" dirty="0"/>
              <a:t> 3D als Datenquelle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1E9CB-165B-402B-A521-33D7C5C419F3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74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Themen</a:t>
            </a:r>
          </a:p>
          <a:p>
            <a:pPr marL="171450" indent="-171450">
              <a:buFontTx/>
              <a:buChar char="-"/>
            </a:pPr>
            <a:r>
              <a:rPr lang="de-DE" dirty="0"/>
              <a:t>Die Architektur von heute</a:t>
            </a:r>
          </a:p>
          <a:p>
            <a:pPr marL="171450" indent="-171450">
              <a:buFontTx/>
              <a:buChar char="-"/>
            </a:pPr>
            <a:r>
              <a:rPr lang="de-DE" dirty="0"/>
              <a:t>Die Darstellung von Wartungsdaten</a:t>
            </a:r>
          </a:p>
          <a:p>
            <a:pPr marL="171450" indent="-171450">
              <a:buFontTx/>
              <a:buChar char="-"/>
            </a:pPr>
            <a:r>
              <a:rPr lang="de-DE" dirty="0"/>
              <a:t>Die Architektur von morgen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1E9CB-165B-402B-A521-33D7C5C419F3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940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CareOffice</a:t>
            </a:r>
            <a:r>
              <a:rPr lang="fr-CH" dirty="0"/>
              <a:t> = GMAO (Gestion de la Maintenance Assistée par Ordinateur) - </a:t>
            </a:r>
            <a:r>
              <a:rPr lang="de-DE" dirty="0" err="1"/>
              <a:t>Computerized</a:t>
            </a:r>
            <a:r>
              <a:rPr lang="de-DE" dirty="0"/>
              <a:t> Maintenance Management System (CMMS, auf deutsch Instandhaltungsplanungs- und -steuerungssystem (IPS), auch Enterprise </a:t>
            </a:r>
            <a:r>
              <a:rPr lang="de-DE" dirty="0" err="1"/>
              <a:t>asset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)</a:t>
            </a:r>
            <a:endParaRPr lang="fr-CH" dirty="0"/>
          </a:p>
          <a:p>
            <a:r>
              <a:rPr lang="fr-CH" dirty="0"/>
              <a:t>AGRID = application de gestion du réseau informatisée et décentralisée - </a:t>
            </a:r>
            <a:r>
              <a:rPr lang="de-DE" dirty="0"/>
              <a:t>Anwendung zur Verwaltung des computergestützten und dezentralisierten Netzwerks</a:t>
            </a:r>
            <a:endParaRPr lang="fr-CH" dirty="0"/>
          </a:p>
          <a:p>
            <a:endParaRPr lang="fr-CH" dirty="0"/>
          </a:p>
          <a:p>
            <a:r>
              <a:rPr lang="fr-CH" dirty="0"/>
              <a:t>Die </a:t>
            </a:r>
            <a:r>
              <a:rPr lang="fr-CH" dirty="0" err="1"/>
              <a:t>Architektur</a:t>
            </a:r>
            <a:r>
              <a:rPr lang="fr-CH" dirty="0"/>
              <a:t> von </a:t>
            </a:r>
            <a:r>
              <a:rPr lang="fr-CH" dirty="0" err="1"/>
              <a:t>heute</a:t>
            </a:r>
            <a:endParaRPr lang="fr-CH" dirty="0"/>
          </a:p>
          <a:p>
            <a:pPr marL="171450" indent="-171450">
              <a:buFontTx/>
              <a:buChar char="-"/>
            </a:pPr>
            <a:r>
              <a:rPr lang="de-DE" dirty="0"/>
              <a:t>AutoCad </a:t>
            </a:r>
            <a:r>
              <a:rPr lang="de-DE" dirty="0" err="1"/>
              <a:t>Map</a:t>
            </a:r>
            <a:r>
              <a:rPr lang="de-DE" dirty="0"/>
              <a:t> 3D ist die Datenquelle (Oracle DB).</a:t>
            </a:r>
          </a:p>
          <a:p>
            <a:pPr marL="171450" indent="-171450">
              <a:buFontTx/>
              <a:buChar char="-"/>
            </a:pPr>
            <a:r>
              <a:rPr lang="de-DE" dirty="0"/>
              <a:t>Trafostationen, Verteilungskabinen, Freileitungen werden in </a:t>
            </a:r>
            <a:r>
              <a:rPr lang="de-DE" dirty="0" err="1"/>
              <a:t>CareOffice</a:t>
            </a:r>
            <a:r>
              <a:rPr lang="de-DE" dirty="0"/>
              <a:t> (</a:t>
            </a:r>
            <a:r>
              <a:rPr lang="de-DE" dirty="0" err="1"/>
              <a:t>SQLServer</a:t>
            </a:r>
            <a:r>
              <a:rPr lang="de-DE" dirty="0"/>
              <a:t> DB) übertragen, wo die Wartungsmandate erstellt werden.</a:t>
            </a:r>
          </a:p>
          <a:p>
            <a:pPr marL="171450" indent="-171450">
              <a:buFontTx/>
              <a:buChar char="-"/>
            </a:pPr>
            <a:r>
              <a:rPr lang="de-DE" dirty="0"/>
              <a:t>Die Aufträge werden in AGRID (Oracle DB) übertragen und mithilfe von Checklisten auf Tablets ausgeführt.</a:t>
            </a:r>
          </a:p>
          <a:p>
            <a:pPr marL="171450" indent="-171450">
              <a:buFontTx/>
              <a:buChar char="-"/>
            </a:pPr>
            <a:r>
              <a:rPr lang="de-DE" dirty="0"/>
              <a:t>Einige Informationen aus AGRID werden in </a:t>
            </a:r>
            <a:r>
              <a:rPr lang="de-DE" dirty="0" err="1"/>
              <a:t>Map</a:t>
            </a:r>
            <a:r>
              <a:rPr lang="de-DE" dirty="0"/>
              <a:t> 3D zurückgegeben.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1E9CB-165B-402B-A521-33D7C5C419F3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507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Darstellung von Wartungsdaten mit AutoCAD </a:t>
            </a:r>
            <a:r>
              <a:rPr lang="de-DE" dirty="0" err="1"/>
              <a:t>Map</a:t>
            </a:r>
            <a:r>
              <a:rPr lang="de-DE" dirty="0"/>
              <a:t> 3D-Formularen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1E9CB-165B-402B-A521-33D7C5C419F3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570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Darstellung von Wartungsdaten mit </a:t>
            </a:r>
            <a:r>
              <a:rPr lang="de-DE" dirty="0" err="1"/>
              <a:t>MapEdit</a:t>
            </a:r>
            <a:r>
              <a:rPr lang="de-DE" dirty="0"/>
              <a:t> Desktop</a:t>
            </a:r>
          </a:p>
          <a:p>
            <a:pPr marL="171450" indent="-171450">
              <a:buFontTx/>
              <a:buChar char="-"/>
            </a:pPr>
            <a:r>
              <a:rPr lang="de-DE" dirty="0"/>
              <a:t>Zustand der MS-Masten</a:t>
            </a:r>
          </a:p>
          <a:p>
            <a:pPr marL="171450" indent="-171450">
              <a:buFontTx/>
              <a:buChar char="-"/>
            </a:pPr>
            <a:r>
              <a:rPr lang="fr-CH" dirty="0" err="1"/>
              <a:t>Beschneiden</a:t>
            </a:r>
            <a:r>
              <a:rPr lang="fr-CH" dirty="0"/>
              <a:t> MS von </a:t>
            </a:r>
            <a:r>
              <a:rPr lang="fr-CH" dirty="0" err="1"/>
              <a:t>Freileitungen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fr-CH" dirty="0" err="1"/>
              <a:t>Wartung</a:t>
            </a:r>
            <a:r>
              <a:rPr lang="fr-CH" dirty="0"/>
              <a:t> von </a:t>
            </a:r>
            <a:r>
              <a:rPr lang="fr-CH" dirty="0" err="1"/>
              <a:t>Trafostationen</a:t>
            </a:r>
            <a:endParaRPr lang="fr-CH" dirty="0"/>
          </a:p>
          <a:p>
            <a:pPr marL="171450" indent="-171450">
              <a:buFontTx/>
              <a:buChar char="-"/>
            </a:pPr>
            <a:r>
              <a:rPr lang="fr-CH" dirty="0" err="1"/>
              <a:t>Wartung</a:t>
            </a:r>
            <a:r>
              <a:rPr lang="fr-CH" dirty="0"/>
              <a:t> von </a:t>
            </a:r>
            <a:r>
              <a:rPr lang="fr-CH" dirty="0" err="1"/>
              <a:t>Verteilungskabinen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1E9CB-165B-402B-A521-33D7C5C419F3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0700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Die </a:t>
            </a:r>
            <a:r>
              <a:rPr lang="fr-CH" dirty="0" err="1"/>
              <a:t>Architektur</a:t>
            </a:r>
            <a:r>
              <a:rPr lang="fr-CH" dirty="0"/>
              <a:t> von morgen</a:t>
            </a:r>
          </a:p>
          <a:p>
            <a:pPr marL="171450" indent="-171450">
              <a:buFontTx/>
              <a:buChar char="-"/>
            </a:pPr>
            <a:r>
              <a:rPr lang="de-DE" dirty="0"/>
              <a:t>AutoCad </a:t>
            </a:r>
            <a:r>
              <a:rPr lang="de-DE" dirty="0" err="1"/>
              <a:t>Map</a:t>
            </a:r>
            <a:r>
              <a:rPr lang="de-DE" dirty="0"/>
              <a:t> 3D ist die Datenquelle (Oracle DB).</a:t>
            </a:r>
          </a:p>
          <a:p>
            <a:pPr marL="171450" indent="-171450">
              <a:buFontTx/>
              <a:buChar char="-"/>
            </a:pPr>
            <a:r>
              <a:rPr lang="de-DE" dirty="0"/>
              <a:t>Die Objekte werden in Microsoft Dynamics 365 Finance &amp; </a:t>
            </a:r>
            <a:r>
              <a:rPr lang="de-DE" dirty="0" err="1"/>
              <a:t>Operations</a:t>
            </a:r>
            <a:r>
              <a:rPr lang="de-DE" dirty="0"/>
              <a:t> übertragen, wo die Wartungsaufträge verwaltet werden.</a:t>
            </a:r>
          </a:p>
          <a:p>
            <a:pPr marL="171450" indent="-171450">
              <a:buFontTx/>
              <a:buChar char="-"/>
            </a:pPr>
            <a:r>
              <a:rPr lang="de-DE" dirty="0"/>
              <a:t>Mit Microsoft Dynamics 365 Field Service wird verwaltet: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Arbeitsaufträge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Checklisten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Berichte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Zustände von Masten, ICC- und Amperemeter-Werten</a:t>
            </a:r>
          </a:p>
          <a:p>
            <a:pPr marL="171450" lvl="0" indent="-171450">
              <a:buFontTx/>
              <a:buChar char="-"/>
            </a:pPr>
            <a:r>
              <a:rPr lang="de-DE" dirty="0"/>
              <a:t>Messungen werden in </a:t>
            </a:r>
            <a:r>
              <a:rPr lang="de-DE" dirty="0" err="1"/>
              <a:t>Map</a:t>
            </a:r>
            <a:r>
              <a:rPr lang="de-DE" dirty="0"/>
              <a:t> 3D zurückgegeben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1E9CB-165B-402B-A521-33D7C5C419F3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9249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1E9CB-165B-402B-A521-33D7C5C419F3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036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ne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">
            <a:extLst>
              <a:ext uri="{FF2B5EF4-FFF2-40B4-BE49-F238E27FC236}">
                <a16:creationId xmlns:a16="http://schemas.microsoft.com/office/drawing/2014/main" id="{F01660B9-1591-492F-8C4B-199FAC0BFB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9038" y="1165125"/>
            <a:ext cx="8245476" cy="1514825"/>
          </a:xfrm>
          <a:noFill/>
        </p:spPr>
        <p:txBody>
          <a:bodyPr lIns="648000" tIns="72000" rIns="72000" bIns="7200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POUR INSÉRER UN TITRE</a:t>
            </a:r>
            <a:endParaRPr lang="fr-CH" dirty="0"/>
          </a:p>
        </p:txBody>
      </p:sp>
      <p:sp>
        <p:nvSpPr>
          <p:cNvPr id="7" name="Sous-titre">
            <a:extLst>
              <a:ext uri="{FF2B5EF4-FFF2-40B4-BE49-F238E27FC236}">
                <a16:creationId xmlns:a16="http://schemas.microsoft.com/office/drawing/2014/main" id="{4FE6BA31-7964-43D9-AF2C-9978AD73F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9039" y="2679950"/>
            <a:ext cx="8245546" cy="388688"/>
          </a:xfrm>
          <a:noFill/>
        </p:spPr>
        <p:txBody>
          <a:bodyPr lIns="648000" tIns="36000" rIns="72000" bIns="36000" anchor="ctr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insérer un sous-titre</a:t>
            </a:r>
            <a:endParaRPr lang="fr-CH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3DDC051E-F2DC-4C7A-889A-15C88B3A37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8964" y="5350817"/>
            <a:ext cx="8245546" cy="180000"/>
          </a:xfrm>
        </p:spPr>
        <p:txBody>
          <a:bodyPr lIns="648000" tIns="0" rIns="7200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Entrez la date</a:t>
            </a:r>
            <a:endParaRPr lang="fr-CH" dirty="0"/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71BFC1BD-9E60-4514-BD22-5E114D6C7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8964" y="5536482"/>
            <a:ext cx="8245546" cy="180000"/>
          </a:xfrm>
        </p:spPr>
        <p:txBody>
          <a:bodyPr lIns="648000" tIns="0" rIns="7200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Entrez le nom</a:t>
            </a:r>
            <a:endParaRPr lang="fr-CH" dirty="0"/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F61975A5-CA57-466E-9D52-E858ADA0F3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58964" y="5722147"/>
            <a:ext cx="8245546" cy="180000"/>
          </a:xfrm>
        </p:spPr>
        <p:txBody>
          <a:bodyPr lIns="648000" tIns="0" rIns="7200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Entrez la fonction</a:t>
            </a:r>
            <a:endParaRPr lang="fr-CH" dirty="0"/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874FF361-8511-45B9-A656-D7867DA66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58964" y="5907813"/>
            <a:ext cx="8245546" cy="180000"/>
          </a:xfrm>
        </p:spPr>
        <p:txBody>
          <a:bodyPr lIns="648000" tIns="0" rIns="7200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Entrez les coordonnées</a:t>
            </a:r>
            <a:endParaRPr lang="fr-CH" dirty="0"/>
          </a:p>
        </p:txBody>
      </p:sp>
      <p:pic>
        <p:nvPicPr>
          <p:cNvPr id="9" name="Signet">
            <a:extLst>
              <a:ext uri="{FF2B5EF4-FFF2-40B4-BE49-F238E27FC236}">
                <a16:creationId xmlns:a16="http://schemas.microsoft.com/office/drawing/2014/main" id="{214E311B-828F-4356-8772-2241EC6852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1" y="0"/>
            <a:ext cx="1472638" cy="42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3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4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E5E"/>
              </a:gs>
              <a:gs pos="100000">
                <a:srgbClr val="003A7C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285A87-8348-44E2-B44E-CC455DD71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2816308"/>
            <a:ext cx="9001124" cy="652582"/>
          </a:xfrm>
          <a:prstGeom prst="rect">
            <a:avLst/>
          </a:prstGeom>
        </p:spPr>
      </p:pic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94AC0A2-598B-4FC5-8F3F-C0CB2F4BD647}" type="datetime1">
              <a:rPr lang="fr-CH" smtClean="0"/>
              <a:t>20.03.2023</a:t>
            </a:fld>
            <a:endParaRPr lang="fr-CH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CH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483689-D78F-4202-BB48-49B1F582E5AD}" type="slidenum">
              <a:rPr lang="fr-CH" smtClean="0"/>
              <a:t>‹N°›</a:t>
            </a:fld>
            <a:endParaRPr lang="fr-CH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0"/>
            <a:ext cx="622622" cy="134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8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E5E"/>
              </a:gs>
              <a:gs pos="100000">
                <a:srgbClr val="003A7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0"/>
            <a:ext cx="622622" cy="1341193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397470-8091-4E70-8DAE-A28A2D55B3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9517" y="2339607"/>
            <a:ext cx="9214996" cy="65430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800" b="1">
                <a:solidFill>
                  <a:schemeClr val="bg1"/>
                </a:solidFill>
              </a:defRPr>
            </a:lvl2pPr>
            <a:lvl3pPr marL="914400" indent="0">
              <a:buNone/>
              <a:defRPr sz="2800" b="1">
                <a:solidFill>
                  <a:schemeClr val="bg1"/>
                </a:solidFill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Entrez les chapitres</a:t>
            </a:r>
            <a:endParaRPr lang="fr-CH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91D5C3F-2C30-4542-9518-7AD1C820DDDD}"/>
              </a:ext>
            </a:extLst>
          </p:cNvPr>
          <p:cNvSpPr txBox="1"/>
          <p:nvPr userDrawn="1"/>
        </p:nvSpPr>
        <p:spPr>
          <a:xfrm>
            <a:off x="1487488" y="471250"/>
            <a:ext cx="4713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Thèmes</a:t>
            </a:r>
            <a:endParaRPr lang="fr-CH" sz="2400" dirty="0">
              <a:solidFill>
                <a:schemeClr val="bg1"/>
              </a:solidFill>
            </a:endParaRPr>
          </a:p>
        </p:txBody>
      </p:sp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4CCABC89-00D2-4987-B0A9-ECA9CDD4929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9425" y="6492875"/>
            <a:ext cx="931305" cy="216000"/>
          </a:xfrm>
        </p:spPr>
        <p:txBody>
          <a:bodyPr/>
          <a:lstStyle/>
          <a:p>
            <a:fld id="{0C70C507-0601-4213-9310-1CFBB57655C4}" type="datetime1">
              <a:rPr lang="fr-CH" smtClean="0"/>
              <a:t>20.03.2023</a:t>
            </a:fld>
            <a:endParaRPr lang="fr-CH"/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37E5C6CC-EBCD-4C01-8BD5-8993900FA1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A24CACFE-8AD5-4354-A6C4-2EF5884B7E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781270" y="6492875"/>
            <a:ext cx="931305" cy="216000"/>
          </a:xfrm>
        </p:spPr>
        <p:txBody>
          <a:bodyPr/>
          <a:lstStyle/>
          <a:p>
            <a:fld id="{33483689-D78F-4202-BB48-49B1F582E5A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852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E5E"/>
              </a:gs>
              <a:gs pos="100000">
                <a:srgbClr val="003A7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0"/>
            <a:ext cx="622622" cy="1341193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397470-8091-4E70-8DAE-A28A2D55B3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7488" y="2339607"/>
            <a:ext cx="9217025" cy="654302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800" b="1">
                <a:solidFill>
                  <a:schemeClr val="bg1"/>
                </a:solidFill>
              </a:defRPr>
            </a:lvl2pPr>
            <a:lvl3pPr marL="914400" indent="0">
              <a:buNone/>
              <a:defRPr sz="2800" b="1">
                <a:solidFill>
                  <a:schemeClr val="bg1"/>
                </a:solidFill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Entrez le titre du chapitre</a:t>
            </a:r>
            <a:endParaRPr lang="fr-CH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6B190E-E465-45BA-BAB9-79107A74353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9425" y="6492875"/>
            <a:ext cx="931305" cy="216000"/>
          </a:xfrm>
        </p:spPr>
        <p:txBody>
          <a:bodyPr/>
          <a:lstStyle/>
          <a:p>
            <a:fld id="{AA3835D0-5F7B-4375-9C9D-015036493E84}" type="datetime1">
              <a:rPr lang="fr-CH" smtClean="0"/>
              <a:t>20.03.2023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F9690A-C55D-4DD4-8C96-52533162FC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EE8441-E900-4804-95B0-57E7016C04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781270" y="6492875"/>
            <a:ext cx="931305" cy="216000"/>
          </a:xfrm>
        </p:spPr>
        <p:txBody>
          <a:bodyPr/>
          <a:lstStyle/>
          <a:p>
            <a:fld id="{33483689-D78F-4202-BB48-49B1F582E5A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200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roi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425" y="6492875"/>
            <a:ext cx="931305" cy="216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A217CAD3-9C69-431C-A2F5-B58F89B21AD0}" type="datetime1">
              <a:rPr lang="fr-CH" smtClean="0"/>
              <a:t>20.03.2023</a:t>
            </a:fld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0781269" y="6492875"/>
            <a:ext cx="931305" cy="216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3483689-D78F-4202-BB48-49B1F582E5AD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0"/>
            <a:ext cx="622622" cy="1341192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487487" y="475820"/>
            <a:ext cx="9217025" cy="865373"/>
          </a:xfrm>
        </p:spPr>
        <p:txBody>
          <a:bodyPr anchor="t">
            <a:normAutofit/>
          </a:bodyPr>
          <a:lstStyle>
            <a:lvl1pPr>
              <a:defRPr sz="2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Entrez le titre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297599-173C-46C7-A3EB-8A1503352B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7489" y="1624728"/>
            <a:ext cx="9217024" cy="450460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750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1005" userDrawn="1">
          <p15:clr>
            <a:srgbClr val="FBAE40"/>
          </p15:clr>
        </p15:guide>
        <p15:guide id="3" pos="6675" userDrawn="1">
          <p15:clr>
            <a:srgbClr val="FBAE40"/>
          </p15:clr>
        </p15:guide>
        <p15:guide id="4" orient="horz" pos="38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roir A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425" y="6492875"/>
            <a:ext cx="931305" cy="216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48E06CC-DBF0-4F94-80B9-5759F117F0F7}" type="datetime1">
              <a:rPr lang="fr-CH" smtClean="0"/>
              <a:t>20.03.2023</a:t>
            </a:fld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0781270" y="6492875"/>
            <a:ext cx="931305" cy="216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3483689-D78F-4202-BB48-49B1F582E5AD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487488" y="475820"/>
            <a:ext cx="9217025" cy="865373"/>
          </a:xfrm>
        </p:spPr>
        <p:txBody>
          <a:bodyPr anchor="t">
            <a:normAutofit/>
          </a:bodyPr>
          <a:lstStyle>
            <a:lvl1pPr>
              <a:defRPr sz="2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Entrez le titre</a:t>
            </a:r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99A25E-BA72-4807-BF0D-906AE99DC0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0"/>
            <a:ext cx="622622" cy="13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34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5" userDrawn="1">
          <p15:clr>
            <a:srgbClr val="FBAE40"/>
          </p15:clr>
        </p15:guide>
        <p15:guide id="2" pos="6675" userDrawn="1">
          <p15:clr>
            <a:srgbClr val="FBAE40"/>
          </p15:clr>
        </p15:guide>
        <p15:guide id="3" orient="horz" pos="1071" userDrawn="1">
          <p15:clr>
            <a:srgbClr val="FBAE40"/>
          </p15:clr>
        </p15:guide>
        <p15:guide id="4" orient="horz" pos="38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roir B image moye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C1423591-7B7F-4874-8C43-7CCF4C06D2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07375" y="0"/>
            <a:ext cx="3984625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425" y="6492875"/>
            <a:ext cx="931305" cy="216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CEC98F80-200A-44AE-8A71-3ECE2E2DD3D2}" type="datetime1">
              <a:rPr lang="fr-CH" smtClean="0"/>
              <a:t>20.03.2023</a:t>
            </a:fld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32564" y="6492875"/>
            <a:ext cx="4573304" cy="216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487488" y="475820"/>
            <a:ext cx="6118379" cy="865373"/>
          </a:xfrm>
        </p:spPr>
        <p:txBody>
          <a:bodyPr anchor="t">
            <a:normAutofit/>
          </a:bodyPr>
          <a:lstStyle>
            <a:lvl1pPr>
              <a:defRPr sz="2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Entrez le titre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088E0EC-5047-4BB0-A941-2A446E275B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0"/>
            <a:ext cx="622622" cy="1341192"/>
          </a:xfrm>
          <a:prstGeom prst="rect">
            <a:avLst/>
          </a:prstGeom>
        </p:spPr>
      </p:pic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DB07BAB7-FC1B-48A4-B9A6-1C3C389A68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9" y="1624728"/>
            <a:ext cx="6118379" cy="450460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Espace réservé du numéro de diapositive 8">
            <a:extLst>
              <a:ext uri="{FF2B5EF4-FFF2-40B4-BE49-F238E27FC236}">
                <a16:creationId xmlns:a16="http://schemas.microsoft.com/office/drawing/2014/main" id="{E33E2C04-2344-4814-B7CC-5FA7276A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1270" y="6492875"/>
            <a:ext cx="931305" cy="216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3483689-D78F-4202-BB48-49B1F582E5AD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09874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1005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425" y="6492875"/>
            <a:ext cx="931305" cy="216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BAA1DB28-AC9B-4A33-BC25-983390F86402}" type="datetime1">
              <a:rPr lang="fr-CH" smtClean="0"/>
              <a:t>20.03.2023</a:t>
            </a:fld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0781270" y="6492875"/>
            <a:ext cx="931305" cy="216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3483689-D78F-4202-BB48-49B1F582E5AD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487488" y="475820"/>
            <a:ext cx="9217025" cy="865373"/>
          </a:xfrm>
        </p:spPr>
        <p:txBody>
          <a:bodyPr anchor="t">
            <a:normAutofit/>
          </a:bodyPr>
          <a:lstStyle>
            <a:lvl1pPr>
              <a:defRPr sz="2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Entrez le titre</a:t>
            </a:r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99A25E-BA72-4807-BF0D-906AE99DC0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0"/>
            <a:ext cx="622622" cy="1341192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9E394F-18B8-4959-91AC-DA091CCB3F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7488" y="1360886"/>
            <a:ext cx="9217025" cy="33932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Entrez un descriptif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32F3FD-EE42-4A62-9C82-BCE137F1C4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7487" y="6133855"/>
            <a:ext cx="9217025" cy="39528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Entrez éventuellement des notes</a:t>
            </a:r>
          </a:p>
        </p:txBody>
      </p:sp>
    </p:spTree>
    <p:extLst>
      <p:ext uri="{BB962C8B-B14F-4D97-AF65-F5344CB8AC3E}">
        <p14:creationId xmlns:p14="http://schemas.microsoft.com/office/powerpoint/2010/main" val="1388560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5" userDrawn="1">
          <p15:clr>
            <a:srgbClr val="FBAE40"/>
          </p15:clr>
        </p15:guide>
        <p15:guide id="2" pos="6675" userDrawn="1">
          <p15:clr>
            <a:srgbClr val="FBAE40"/>
          </p15:clr>
        </p15:guide>
        <p15:guide id="3" orient="horz" pos="1071" userDrawn="1">
          <p15:clr>
            <a:srgbClr val="FBAE40"/>
          </p15:clr>
        </p15:guide>
        <p15:guide id="4" orient="horz" pos="3861" userDrawn="1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 larg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C1423591-7B7F-4874-8C43-7CCF4C06D2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700213"/>
            <a:ext cx="12192000" cy="51577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425" y="6492875"/>
            <a:ext cx="931305" cy="216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BAEA9976-F110-4D06-AE80-3BD4D4D387FF}" type="datetime1">
              <a:rPr lang="fr-CH" smtClean="0"/>
              <a:t>20.03.2023</a:t>
            </a:fld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809348" y="6492875"/>
            <a:ext cx="4573304" cy="216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487487" y="475820"/>
            <a:ext cx="9216000" cy="865373"/>
          </a:xfrm>
        </p:spPr>
        <p:txBody>
          <a:bodyPr anchor="t">
            <a:normAutofit/>
          </a:bodyPr>
          <a:lstStyle>
            <a:lvl1pPr>
              <a:defRPr sz="2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Entrez le titre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088E0EC-5047-4BB0-A941-2A446E275B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0"/>
            <a:ext cx="622622" cy="1341192"/>
          </a:xfrm>
          <a:prstGeom prst="rect">
            <a:avLst/>
          </a:prstGeom>
        </p:spPr>
      </p:pic>
      <p:sp>
        <p:nvSpPr>
          <p:cNvPr id="15" name="Espace réservé du numéro de diapositive 8">
            <a:extLst>
              <a:ext uri="{FF2B5EF4-FFF2-40B4-BE49-F238E27FC236}">
                <a16:creationId xmlns:a16="http://schemas.microsoft.com/office/drawing/2014/main" id="{E33E2C04-2344-4814-B7CC-5FA7276A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1270" y="6492875"/>
            <a:ext cx="931305" cy="216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3483689-D78F-4202-BB48-49B1F582E5AD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80422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pos="1005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5B60201-1899-4189-AA6C-6A2FDDE4B8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0"/>
            <a:ext cx="622622" cy="1341192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BD482977-1997-4084-ACB6-6E609187D7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79428 w 12192000"/>
              <a:gd name="connsiteY1" fmla="*/ 0 h 6858000"/>
              <a:gd name="connsiteX2" fmla="*/ 479428 w 12192000"/>
              <a:gd name="connsiteY2" fmla="*/ 986223 h 6858000"/>
              <a:gd name="connsiteX3" fmla="*/ 1117527 w 12192000"/>
              <a:gd name="connsiteY3" fmla="*/ 826698 h 6858000"/>
              <a:gd name="connsiteX4" fmla="*/ 111752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79428" y="0"/>
                </a:lnTo>
                <a:lnTo>
                  <a:pt x="479428" y="986223"/>
                </a:lnTo>
                <a:lnTo>
                  <a:pt x="1117527" y="826698"/>
                </a:lnTo>
                <a:lnTo>
                  <a:pt x="111752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08D42D7E-6A79-4F34-B91D-1EA5A79CA20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9425" y="6492875"/>
            <a:ext cx="931305" cy="216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A01B472F-9156-430E-B81E-D974C2A8752A}" type="datetime1">
              <a:rPr lang="fr-CH" smtClean="0"/>
              <a:t>20.03.2023</a:t>
            </a:fld>
            <a:endParaRPr lang="fr-CH" dirty="0"/>
          </a:p>
        </p:txBody>
      </p:sp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6DCE257A-4085-40CB-AABD-70E61D938A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809348" y="6492875"/>
            <a:ext cx="4573304" cy="216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02C8ADBE-4921-467B-B47B-F39BC6AD43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81270" y="6492875"/>
            <a:ext cx="931305" cy="216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3483689-D78F-4202-BB48-49B1F582E5AD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8726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33500" y="6492875"/>
            <a:ext cx="93130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fld id="{525E45D4-4187-4742-BA8C-A2630442F81D}" type="datetime1">
              <a:rPr lang="fr-CH" smtClean="0"/>
              <a:t>20.03.2023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32564" y="6492875"/>
            <a:ext cx="612687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927195" y="6492875"/>
            <a:ext cx="93130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6"/>
                </a:solidFill>
              </a:defRPr>
            </a:lvl1pPr>
          </a:lstStyle>
          <a:p>
            <a:fld id="{33483689-D78F-4202-BB48-49B1F582E5A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475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2" r:id="rId2"/>
    <p:sldLayoutId id="2147483662" r:id="rId3"/>
    <p:sldLayoutId id="2147483653" r:id="rId4"/>
    <p:sldLayoutId id="2147483663" r:id="rId5"/>
    <p:sldLayoutId id="2147483664" r:id="rId6"/>
    <p:sldLayoutId id="2147483667" r:id="rId7"/>
    <p:sldLayoutId id="2147483666" r:id="rId8"/>
    <p:sldLayoutId id="2147483665" r:id="rId9"/>
    <p:sldLayoutId id="214748365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005" userDrawn="1">
          <p15:clr>
            <a:srgbClr val="F26B43"/>
          </p15:clr>
        </p15:guide>
        <p15:guide id="2" pos="66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7F27CE-CE17-49A4-BD20-46FD07CE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La maintenance à Groupe E, AutoCAD </a:t>
            </a:r>
            <a:r>
              <a:rPr lang="fr-CH" dirty="0" err="1"/>
              <a:t>Map</a:t>
            </a:r>
            <a:r>
              <a:rPr lang="fr-CH" dirty="0"/>
              <a:t> 3D comme source de données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7589E6-92CE-4575-B005-2EFCD0B23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sz="2000" b="0" cap="none" dirty="0"/>
              <a:t>AGU Round-Table</a:t>
            </a:r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84DEE2-093D-4CE3-8061-A334E49554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CH" dirty="0"/>
              <a:t>23 mars 2023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88AAB8E-4956-4146-A08E-9C08CDA4E4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Daniel Appert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835C9DE-CDEA-4433-AB9D-1FB649C69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/>
              <a:t>Ingénieur, chef de projet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0BC6754-EF83-4B25-9C64-F9669C416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H" dirty="0"/>
              <a:t>daniel.appert@groupe-e.ch</a:t>
            </a:r>
          </a:p>
        </p:txBody>
      </p:sp>
    </p:spTree>
    <p:extLst>
      <p:ext uri="{BB962C8B-B14F-4D97-AF65-F5344CB8AC3E}">
        <p14:creationId xmlns:p14="http://schemas.microsoft.com/office/powerpoint/2010/main" val="39353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9634F48-24FD-411D-A490-F61319BFE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9517" y="1490472"/>
            <a:ext cx="9214996" cy="42976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/>
              <a:t>L’architecture d’aujourd’hui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/>
              <a:t>La représentation des données de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/>
              <a:t>L’architecture de demain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502C9B9-ED49-43A3-B75D-CA5F21329D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483689-D78F-4202-BB48-49B1F582E5AD}" type="slidenum">
              <a:rPr lang="fr-CH" smtClean="0"/>
              <a:pPr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876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3BF374-8005-429D-A5D1-D8B8473E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3689-D78F-4202-BB48-49B1F582E5AD}" type="slidenum">
              <a:rPr lang="fr-CH" smtClean="0"/>
              <a:pPr/>
              <a:t>3</a:t>
            </a:fld>
            <a:endParaRPr lang="fr-CH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9907EC9-C0DA-4004-93BB-8BEFC443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L’architecture d’aujourd’hui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34FC04-1C69-47E7-8DA2-4BE9E2CF2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7487" y="1230115"/>
            <a:ext cx="10399711" cy="24665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err="1"/>
              <a:t>AutoCad</a:t>
            </a:r>
            <a:r>
              <a:rPr lang="fr-CH" dirty="0"/>
              <a:t> </a:t>
            </a:r>
            <a:r>
              <a:rPr lang="fr-CH" dirty="0" err="1"/>
              <a:t>Map</a:t>
            </a:r>
            <a:r>
              <a:rPr lang="fr-CH" dirty="0"/>
              <a:t> 3D est la source des données (BD Oracle)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/>
              <a:t>Les stations, cabines, lignes aériennes sont transférés dans </a:t>
            </a:r>
            <a:r>
              <a:rPr lang="fr-CH" dirty="0" err="1"/>
              <a:t>CareOffice</a:t>
            </a:r>
            <a:r>
              <a:rPr lang="fr-CH" dirty="0"/>
              <a:t> (BD </a:t>
            </a:r>
            <a:r>
              <a:rPr lang="fr-CH" dirty="0" err="1"/>
              <a:t>SQLServer</a:t>
            </a:r>
            <a:r>
              <a:rPr lang="fr-CH" dirty="0"/>
              <a:t>), où les mandats de maintenance sont créés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/>
              <a:t>Les mandats sont transférés dans AGRID (BD Oracle) et exécutés par l’intermédiaire de check </a:t>
            </a:r>
            <a:r>
              <a:rPr lang="fr-CH" dirty="0" err="1"/>
              <a:t>lists</a:t>
            </a:r>
            <a:r>
              <a:rPr lang="fr-CH" dirty="0"/>
              <a:t> sur tablette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/>
              <a:t>Certaines informations d’AGRID retournent dans </a:t>
            </a:r>
            <a:r>
              <a:rPr lang="fr-CH" dirty="0" err="1"/>
              <a:t>Map</a:t>
            </a:r>
            <a:r>
              <a:rPr lang="fr-CH" dirty="0"/>
              <a:t> 3D</a:t>
            </a:r>
          </a:p>
        </p:txBody>
      </p:sp>
      <p:sp>
        <p:nvSpPr>
          <p:cNvPr id="6" name="Organigramme : Disque magnétique 5">
            <a:extLst>
              <a:ext uri="{FF2B5EF4-FFF2-40B4-BE49-F238E27FC236}">
                <a16:creationId xmlns:a16="http://schemas.microsoft.com/office/drawing/2014/main" id="{1D66AB64-7A74-46FC-8723-C9411727EF4E}"/>
              </a:ext>
            </a:extLst>
          </p:cNvPr>
          <p:cNvSpPr/>
          <p:nvPr/>
        </p:nvSpPr>
        <p:spPr>
          <a:xfrm>
            <a:off x="1807999" y="4242627"/>
            <a:ext cx="1925016" cy="1253200"/>
          </a:xfrm>
          <a:prstGeom prst="flowChartMagneticDisk">
            <a:avLst/>
          </a:prstGeom>
          <a:solidFill>
            <a:schemeClr val="accent1"/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/>
              <a:t>Map</a:t>
            </a:r>
            <a:r>
              <a:rPr lang="fr-CH" dirty="0"/>
              <a:t> 3D</a:t>
            </a:r>
          </a:p>
          <a:p>
            <a:pPr algn="ctr"/>
            <a:r>
              <a:rPr lang="fr-CH" dirty="0"/>
              <a:t>Oracle</a:t>
            </a:r>
          </a:p>
        </p:txBody>
      </p:sp>
      <p:sp>
        <p:nvSpPr>
          <p:cNvPr id="7" name="Organigramme : Disque magnétique 6">
            <a:extLst>
              <a:ext uri="{FF2B5EF4-FFF2-40B4-BE49-F238E27FC236}">
                <a16:creationId xmlns:a16="http://schemas.microsoft.com/office/drawing/2014/main" id="{D6FF0E9F-7B76-4568-8200-6E7BF8B8E848}"/>
              </a:ext>
            </a:extLst>
          </p:cNvPr>
          <p:cNvSpPr/>
          <p:nvPr/>
        </p:nvSpPr>
        <p:spPr>
          <a:xfrm>
            <a:off x="4420795" y="5347675"/>
            <a:ext cx="1925016" cy="1253200"/>
          </a:xfrm>
          <a:prstGeom prst="flowChartMagneticDisk">
            <a:avLst/>
          </a:prstGeom>
          <a:solidFill>
            <a:schemeClr val="accent1"/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AGRID</a:t>
            </a:r>
          </a:p>
          <a:p>
            <a:pPr algn="ctr"/>
            <a:r>
              <a:rPr lang="fr-CH" dirty="0"/>
              <a:t>Oracle</a:t>
            </a:r>
          </a:p>
        </p:txBody>
      </p:sp>
      <p:sp>
        <p:nvSpPr>
          <p:cNvPr id="8" name="Organigramme : Disque magnétique 7">
            <a:extLst>
              <a:ext uri="{FF2B5EF4-FFF2-40B4-BE49-F238E27FC236}">
                <a16:creationId xmlns:a16="http://schemas.microsoft.com/office/drawing/2014/main" id="{9376CC25-7EA7-49AD-954C-90189A50BC5D}"/>
              </a:ext>
            </a:extLst>
          </p:cNvPr>
          <p:cNvSpPr/>
          <p:nvPr/>
        </p:nvSpPr>
        <p:spPr>
          <a:xfrm>
            <a:off x="6095999" y="3616027"/>
            <a:ext cx="2237296" cy="1253200"/>
          </a:xfrm>
          <a:prstGeom prst="flowChartMagneticDisk">
            <a:avLst/>
          </a:prstGeom>
          <a:solidFill>
            <a:schemeClr val="accent1"/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/>
              <a:t>CareOffice</a:t>
            </a:r>
            <a:r>
              <a:rPr lang="fr-CH" dirty="0"/>
              <a:t> (GMAO) SQL Server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766A1498-4DC2-400B-A4BE-68ED8CDD9FA7}"/>
              </a:ext>
            </a:extLst>
          </p:cNvPr>
          <p:cNvSpPr/>
          <p:nvPr/>
        </p:nvSpPr>
        <p:spPr>
          <a:xfrm rot="20560998">
            <a:off x="3951999" y="4222555"/>
            <a:ext cx="1925016" cy="36910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665A8DE5-BC94-4755-99E9-BEFC64618E59}"/>
              </a:ext>
            </a:extLst>
          </p:cNvPr>
          <p:cNvSpPr/>
          <p:nvPr/>
        </p:nvSpPr>
        <p:spPr>
          <a:xfrm rot="8025196">
            <a:off x="6271144" y="5299425"/>
            <a:ext cx="1348538" cy="36910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 : double flèche horizontale 11">
            <a:extLst>
              <a:ext uri="{FF2B5EF4-FFF2-40B4-BE49-F238E27FC236}">
                <a16:creationId xmlns:a16="http://schemas.microsoft.com/office/drawing/2014/main" id="{BBE87570-00D2-4A12-B3F1-44A1FF35C2F6}"/>
              </a:ext>
            </a:extLst>
          </p:cNvPr>
          <p:cNvSpPr/>
          <p:nvPr/>
        </p:nvSpPr>
        <p:spPr>
          <a:xfrm rot="12463393">
            <a:off x="2885237" y="5797795"/>
            <a:ext cx="1389588" cy="377072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504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3332EF-09BF-40C4-A58F-272EDC65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3689-D78F-4202-BB48-49B1F582E5AD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26AD5E6-91F9-4D45-B9E8-FE0FDBEE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La représentation des données de maintenance avec les formulaires de AutoCAD </a:t>
            </a:r>
            <a:r>
              <a:rPr lang="fr-CH" dirty="0" err="1"/>
              <a:t>Map</a:t>
            </a:r>
            <a:r>
              <a:rPr lang="fr-CH" dirty="0"/>
              <a:t> 3D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DB6F63-3FC2-4068-9D70-4AF9F70B8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91" y="1431570"/>
            <a:ext cx="5950990" cy="53694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90B53E9-D84A-48F6-A811-B9F77A62C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272" y="1431570"/>
            <a:ext cx="5603504" cy="44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6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56BFAC2-26F7-48A6-A11E-DFF2BA241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3689-D78F-4202-BB48-49B1F582E5AD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3D636BE-784A-4E57-98BA-6A70BBA8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La représentation des données de maintenance avec </a:t>
            </a:r>
            <a:r>
              <a:rPr lang="fr-CH" dirty="0" err="1"/>
              <a:t>MapEdit</a:t>
            </a:r>
            <a:r>
              <a:rPr lang="fr-CH" dirty="0"/>
              <a:t> Desktop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745EF9-A7DB-4295-9565-5EA18AB70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650781"/>
            <a:ext cx="6334125" cy="25206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64FF934-0A27-4BDB-9FC0-CCDBE1EDA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175" y="1622206"/>
            <a:ext cx="5191125" cy="28189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2FE6708-4A61-4813-BB9A-6CD1F86D7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4" y="4224477"/>
            <a:ext cx="6371279" cy="24144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2A9BFBB-0350-4E01-80AA-29719E497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175" y="4543852"/>
            <a:ext cx="5095129" cy="21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6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3BF374-8005-429D-A5D1-D8B8473E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3689-D78F-4202-BB48-49B1F582E5AD}" type="slidenum">
              <a:rPr lang="fr-CH" smtClean="0"/>
              <a:pPr/>
              <a:t>6</a:t>
            </a:fld>
            <a:endParaRPr lang="fr-CH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9907EC9-C0DA-4004-93BB-8BEFC443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L’architecture de demain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34FC04-1C69-47E7-8DA2-4BE9E2CF2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7487" y="1230115"/>
            <a:ext cx="10399711" cy="32544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800" dirty="0" err="1"/>
              <a:t>AutoCad</a:t>
            </a:r>
            <a:r>
              <a:rPr lang="fr-CH" sz="1800" dirty="0"/>
              <a:t> </a:t>
            </a:r>
            <a:r>
              <a:rPr lang="fr-CH" sz="1800" dirty="0" err="1"/>
              <a:t>Map</a:t>
            </a:r>
            <a:r>
              <a:rPr lang="fr-CH" sz="1800" dirty="0"/>
              <a:t> 3D est la source des données (BD Oracle)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800" dirty="0"/>
              <a:t>Les objets sont transférés dans Microsoft Dynamics 365 Finance &amp; Operations, où les mandats de maintenance sont gérés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800" dirty="0"/>
              <a:t>Avec Microsoft Dynamics 365 Field Service, on gère: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1600" dirty="0"/>
              <a:t>Ordres de travail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1600" dirty="0"/>
              <a:t>Check </a:t>
            </a:r>
            <a:r>
              <a:rPr lang="fr-CH" sz="1600" dirty="0" err="1"/>
              <a:t>lists</a:t>
            </a:r>
            <a:endParaRPr lang="fr-CH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1600" dirty="0"/>
              <a:t>Rapports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1600" dirty="0"/>
              <a:t>États des mâts, valeurs ICC et ampèremètres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800" dirty="0"/>
              <a:t>Certains relevés (ICC, terres, </a:t>
            </a:r>
            <a:r>
              <a:rPr lang="fr-CH" sz="1800" dirty="0" err="1"/>
              <a:t>amp</a:t>
            </a:r>
            <a:r>
              <a:rPr lang="fr-CH" sz="1800"/>
              <a:t>.) retournent </a:t>
            </a:r>
            <a:r>
              <a:rPr lang="fr-CH" sz="1800" dirty="0"/>
              <a:t>dans </a:t>
            </a:r>
            <a:r>
              <a:rPr lang="fr-CH" sz="1800" dirty="0" err="1"/>
              <a:t>Map</a:t>
            </a:r>
            <a:r>
              <a:rPr lang="fr-CH" sz="1800" dirty="0"/>
              <a:t> 3D</a:t>
            </a:r>
          </a:p>
        </p:txBody>
      </p:sp>
      <p:sp>
        <p:nvSpPr>
          <p:cNvPr id="6" name="Organigramme : Disque magnétique 5">
            <a:extLst>
              <a:ext uri="{FF2B5EF4-FFF2-40B4-BE49-F238E27FC236}">
                <a16:creationId xmlns:a16="http://schemas.microsoft.com/office/drawing/2014/main" id="{1D66AB64-7A74-46FC-8723-C9411727EF4E}"/>
              </a:ext>
            </a:extLst>
          </p:cNvPr>
          <p:cNvSpPr/>
          <p:nvPr/>
        </p:nvSpPr>
        <p:spPr>
          <a:xfrm>
            <a:off x="5173368" y="4134627"/>
            <a:ext cx="1925016" cy="1253200"/>
          </a:xfrm>
          <a:prstGeom prst="flowChartMagneticDisk">
            <a:avLst/>
          </a:prstGeom>
          <a:solidFill>
            <a:schemeClr val="accent1"/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/>
              <a:t>Map</a:t>
            </a:r>
            <a:r>
              <a:rPr lang="fr-CH" dirty="0"/>
              <a:t> 3D/Oracle</a:t>
            </a:r>
          </a:p>
        </p:txBody>
      </p:sp>
      <p:sp>
        <p:nvSpPr>
          <p:cNvPr id="7" name="Organigramme : Disque magnétique 6">
            <a:extLst>
              <a:ext uri="{FF2B5EF4-FFF2-40B4-BE49-F238E27FC236}">
                <a16:creationId xmlns:a16="http://schemas.microsoft.com/office/drawing/2014/main" id="{D6FF0E9F-7B76-4568-8200-6E7BF8B8E848}"/>
              </a:ext>
            </a:extLst>
          </p:cNvPr>
          <p:cNvSpPr/>
          <p:nvPr/>
        </p:nvSpPr>
        <p:spPr>
          <a:xfrm>
            <a:off x="7786164" y="5239675"/>
            <a:ext cx="1925016" cy="1253200"/>
          </a:xfrm>
          <a:prstGeom prst="flowChartMagneticDisk">
            <a:avLst/>
          </a:prstGeom>
          <a:solidFill>
            <a:schemeClr val="accent1"/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MS Dynamics 365 FS</a:t>
            </a:r>
          </a:p>
        </p:txBody>
      </p:sp>
      <p:sp>
        <p:nvSpPr>
          <p:cNvPr id="8" name="Organigramme : Disque magnétique 7">
            <a:extLst>
              <a:ext uri="{FF2B5EF4-FFF2-40B4-BE49-F238E27FC236}">
                <a16:creationId xmlns:a16="http://schemas.microsoft.com/office/drawing/2014/main" id="{9376CC25-7EA7-49AD-954C-90189A50BC5D}"/>
              </a:ext>
            </a:extLst>
          </p:cNvPr>
          <p:cNvSpPr/>
          <p:nvPr/>
        </p:nvSpPr>
        <p:spPr>
          <a:xfrm>
            <a:off x="9461368" y="3508027"/>
            <a:ext cx="1925016" cy="1253200"/>
          </a:xfrm>
          <a:prstGeom prst="flowChartMagneticDisk">
            <a:avLst/>
          </a:prstGeom>
          <a:solidFill>
            <a:schemeClr val="accent1"/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MS Dynamics 365 F&amp;O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766A1498-4DC2-400B-A4BE-68ED8CDD9FA7}"/>
              </a:ext>
            </a:extLst>
          </p:cNvPr>
          <p:cNvSpPr/>
          <p:nvPr/>
        </p:nvSpPr>
        <p:spPr>
          <a:xfrm rot="20560998">
            <a:off x="7317368" y="4114555"/>
            <a:ext cx="1925016" cy="36910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37031D19-FA83-424E-B999-61CD9485C3EA}"/>
              </a:ext>
            </a:extLst>
          </p:cNvPr>
          <p:cNvSpPr/>
          <p:nvPr/>
        </p:nvSpPr>
        <p:spPr>
          <a:xfrm rot="13079786">
            <a:off x="6513255" y="5628896"/>
            <a:ext cx="1170260" cy="36910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Flèche : double flèche horizontale 1">
            <a:extLst>
              <a:ext uri="{FF2B5EF4-FFF2-40B4-BE49-F238E27FC236}">
                <a16:creationId xmlns:a16="http://schemas.microsoft.com/office/drawing/2014/main" id="{241A67DB-C3B0-419D-9FED-FDB0CEBDA0E4}"/>
              </a:ext>
            </a:extLst>
          </p:cNvPr>
          <p:cNvSpPr/>
          <p:nvPr/>
        </p:nvSpPr>
        <p:spPr>
          <a:xfrm rot="19007522">
            <a:off x="9517118" y="5289245"/>
            <a:ext cx="1925016" cy="377072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934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2D4E28-3D5A-4F6B-B984-9D71CB0452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E5E"/>
              </a:gs>
              <a:gs pos="100000">
                <a:srgbClr val="003A7C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0417A7B-E664-4028-A9AA-14AFCB143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3336" y="871208"/>
            <a:ext cx="7885328" cy="51155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33A3A34-BCA1-4D34-92B2-A80506A32F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39" y="5795859"/>
            <a:ext cx="5267122" cy="38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9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oupe E FR">
  <a:themeElements>
    <a:clrScheme name="Groupe E">
      <a:dk1>
        <a:sysClr val="windowText" lastClr="000000"/>
      </a:dk1>
      <a:lt1>
        <a:sysClr val="window" lastClr="FFFFFF"/>
      </a:lt1>
      <a:dk2>
        <a:srgbClr val="003A7C"/>
      </a:dk2>
      <a:lt2>
        <a:srgbClr val="FFFFFF"/>
      </a:lt2>
      <a:accent1>
        <a:srgbClr val="003A7C"/>
      </a:accent1>
      <a:accent2>
        <a:srgbClr val="0092D2"/>
      </a:accent2>
      <a:accent3>
        <a:srgbClr val="79C6C0"/>
      </a:accent3>
      <a:accent4>
        <a:srgbClr val="B7D696"/>
      </a:accent4>
      <a:accent5>
        <a:srgbClr val="F08794"/>
      </a:accent5>
      <a:accent6>
        <a:srgbClr val="9B9CA1"/>
      </a:accent6>
      <a:hlink>
        <a:srgbClr val="0092D2"/>
      </a:hlink>
      <a:folHlink>
        <a:srgbClr val="F087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5823D78552E54ABC92AB75BBB0153F" ma:contentTypeVersion="16" ma:contentTypeDescription="Crée un document." ma:contentTypeScope="" ma:versionID="4a1a8e1f4ada1175c95016a617839b1d">
  <xsd:schema xmlns:xsd="http://www.w3.org/2001/XMLSchema" xmlns:xs="http://www.w3.org/2001/XMLSchema" xmlns:p="http://schemas.microsoft.com/office/2006/metadata/properties" xmlns:ns2="82ef405e-6cc2-4011-b3d1-dc4562499ed2" xmlns:ns3="682d4072-a197-4a94-851c-b37467c07efa" targetNamespace="http://schemas.microsoft.com/office/2006/metadata/properties" ma:root="true" ma:fieldsID="72cbe5118c83a08135eaaeed55b2f730" ns2:_="" ns3:_="">
    <xsd:import namespace="82ef405e-6cc2-4011-b3d1-dc4562499ed2"/>
    <xsd:import namespace="682d4072-a197-4a94-851c-b37467c07e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f405e-6cc2-4011-b3d1-dc4562499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44d79a0-91f3-40fd-b086-4915afec29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d4072-a197-4a94-851c-b37467c07ef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23ada4-0c98-4b66-b32b-4e7e2082fbd4}" ma:internalName="TaxCatchAll" ma:showField="CatchAllData" ma:web="682d4072-a197-4a94-851c-b37467c07e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F263F8-7A8C-41ED-A191-9BB600502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ef405e-6cc2-4011-b3d1-dc4562499ed2"/>
    <ds:schemaRef ds:uri="682d4072-a197-4a94-851c-b37467c07e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BF3A38-28A4-4889-AEAB-5AF86D968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Grand écran</PresentationFormat>
  <Paragraphs>73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Groupe E FR</vt:lpstr>
      <vt:lpstr>La maintenance à Groupe E, AutoCAD Map 3D comme source de données</vt:lpstr>
      <vt:lpstr>Présentation PowerPoint</vt:lpstr>
      <vt:lpstr>L’architecture d’aujourd’hui</vt:lpstr>
      <vt:lpstr>La représentation des données de maintenance avec les formulaires de AutoCAD Map 3D</vt:lpstr>
      <vt:lpstr>La représentation des données de maintenance avec MapEdit Desktop</vt:lpstr>
      <vt:lpstr>L’architecture de demain</vt:lpstr>
      <vt:lpstr>Présentation PowerPoint</vt:lpstr>
    </vt:vector>
  </TitlesOfParts>
  <Company>Groupe-e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communication@groupe-e.ch</dc:creator>
  <cp:lastModifiedBy>Appert Daniel</cp:lastModifiedBy>
  <cp:revision>25</cp:revision>
  <cp:lastPrinted>2020-11-05T14:31:41Z</cp:lastPrinted>
  <dcterms:created xsi:type="dcterms:W3CDTF">2020-06-22T14:14:59Z</dcterms:created>
  <dcterms:modified xsi:type="dcterms:W3CDTF">2023-03-20T14:02:56Z</dcterms:modified>
  <cp:contentStatus/>
</cp:coreProperties>
</file>